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0"/>
  </p:notesMasterIdLst>
  <p:sldIdLst>
    <p:sldId id="256" r:id="rId2"/>
    <p:sldId id="257" r:id="rId3"/>
    <p:sldId id="270" r:id="rId4"/>
    <p:sldId id="284" r:id="rId5"/>
    <p:sldId id="271" r:id="rId6"/>
    <p:sldId id="272" r:id="rId7"/>
    <p:sldId id="290" r:id="rId8"/>
    <p:sldId id="295" r:id="rId9"/>
    <p:sldId id="282" r:id="rId10"/>
    <p:sldId id="260" r:id="rId11"/>
    <p:sldId id="262" r:id="rId12"/>
    <p:sldId id="263" r:id="rId13"/>
    <p:sldId id="264" r:id="rId14"/>
    <p:sldId id="265" r:id="rId15"/>
    <p:sldId id="287" r:id="rId16"/>
    <p:sldId id="334" r:id="rId17"/>
    <p:sldId id="337" r:id="rId18"/>
    <p:sldId id="336" r:id="rId19"/>
    <p:sldId id="288" r:id="rId20"/>
    <p:sldId id="266" r:id="rId21"/>
    <p:sldId id="268" r:id="rId22"/>
    <p:sldId id="269" r:id="rId23"/>
    <p:sldId id="293" r:id="rId24"/>
    <p:sldId id="273" r:id="rId25"/>
    <p:sldId id="274" r:id="rId26"/>
    <p:sldId id="275" r:id="rId27"/>
    <p:sldId id="276" r:id="rId28"/>
    <p:sldId id="277" r:id="rId29"/>
    <p:sldId id="278" r:id="rId30"/>
    <p:sldId id="279" r:id="rId31"/>
    <p:sldId id="289" r:id="rId32"/>
    <p:sldId id="303" r:id="rId33"/>
    <p:sldId id="304" r:id="rId34"/>
    <p:sldId id="305" r:id="rId35"/>
    <p:sldId id="333" r:id="rId36"/>
    <p:sldId id="302" r:id="rId37"/>
    <p:sldId id="291" r:id="rId38"/>
    <p:sldId id="301" r:id="rId39"/>
    <p:sldId id="296" r:id="rId40"/>
    <p:sldId id="294" r:id="rId41"/>
    <p:sldId id="307" r:id="rId42"/>
    <p:sldId id="309" r:id="rId43"/>
    <p:sldId id="310" r:id="rId44"/>
    <p:sldId id="312" r:id="rId45"/>
    <p:sldId id="313" r:id="rId46"/>
    <p:sldId id="280" r:id="rId47"/>
    <p:sldId id="267" r:id="rId48"/>
    <p:sldId id="281" r:id="rId49"/>
    <p:sldId id="314" r:id="rId50"/>
    <p:sldId id="315" r:id="rId51"/>
    <p:sldId id="316" r:id="rId52"/>
    <p:sldId id="317" r:id="rId53"/>
    <p:sldId id="318" r:id="rId54"/>
    <p:sldId id="292" r:id="rId55"/>
    <p:sldId id="319" r:id="rId56"/>
    <p:sldId id="320" r:id="rId57"/>
    <p:sldId id="321" r:id="rId58"/>
    <p:sldId id="322" r:id="rId59"/>
    <p:sldId id="323" r:id="rId60"/>
    <p:sldId id="324" r:id="rId61"/>
    <p:sldId id="327" r:id="rId62"/>
    <p:sldId id="328" r:id="rId63"/>
    <p:sldId id="330" r:id="rId64"/>
    <p:sldId id="329" r:id="rId65"/>
    <p:sldId id="325" r:id="rId66"/>
    <p:sldId id="331" r:id="rId67"/>
    <p:sldId id="332" r:id="rId68"/>
    <p:sldId id="261" r:id="rId69"/>
  </p:sldIdLst>
  <p:sldSz cx="9144000" cy="6858000" type="screen4x3"/>
  <p:notesSz cx="6858000" cy="9144000"/>
  <p:embeddedFontLst>
    <p:embeddedFont>
      <p:font typeface="Arial Black" panose="020B0A04020102020204" pitchFamily="34" charset="0"/>
      <p:bold r:id="rId71"/>
    </p:embeddedFont>
    <p:embeddedFont>
      <p:font typeface="Arial Narrow" panose="020B0606020202030204" pitchFamily="34" charset="0"/>
      <p:regular r:id="rId72"/>
      <p:bold r:id="rId73"/>
      <p:italic r:id="rId74"/>
      <p:boldItalic r:id="rId75"/>
    </p:embeddedFont>
    <p:embeddedFont>
      <p:font typeface="Calibri" panose="020F0502020204030204" pitchFamily="34" charset="0"/>
      <p:regular r:id="rId76"/>
      <p:bold r:id="rId77"/>
      <p:italic r:id="rId78"/>
      <p:boldItalic r:id="rId79"/>
    </p:embeddedFont>
    <p:embeddedFont>
      <p:font typeface="Century Gothic" panose="020B0502020202020204" pitchFamily="34" charset="0"/>
      <p:regular r:id="rId80"/>
      <p:bold r:id="rId81"/>
      <p:italic r:id="rId82"/>
      <p:boldItalic r:id="rId83"/>
    </p:embeddedFont>
    <p:embeddedFont>
      <p:font typeface="Consolas" panose="020B0609020204030204" pitchFamily="49" charset="0"/>
      <p:regular r:id="rId84"/>
      <p:bold r:id="rId85"/>
      <p:italic r:id="rId86"/>
      <p:boldItalic r:id="rId87"/>
    </p:embeddedFont>
    <p:embeddedFont>
      <p:font typeface="Verdana" panose="020B0604030504040204" pitchFamily="3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2" roundtripDataSignature="AMtx7mh019ysyy8ngHVmXeADEBCdWKWQ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1554" y="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6.fntdata"/><Relationship Id="rId84" Type="http://schemas.openxmlformats.org/officeDocument/2006/relationships/font" Target="fonts/font14.fntdata"/><Relationship Id="rId89"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fntdata"/><Relationship Id="rId92"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4.fntdata"/><Relationship Id="rId79" Type="http://schemas.openxmlformats.org/officeDocument/2006/relationships/font" Target="fonts/font9.fntdata"/><Relationship Id="rId87"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2.fntdata"/><Relationship Id="rId90" Type="http://schemas.openxmlformats.org/officeDocument/2006/relationships/font" Target="fonts/font20.fntdata"/><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L="914400" marR="0" lvl="1"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2pPr>
            <a:lvl3pPr marL="1371600" marR="0" lvl="2"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3pPr>
            <a:lvl4pPr marL="1828800" marR="0" lvl="3"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4pPr>
            <a:lvl5pPr marL="2286000" marR="0" lvl="4"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a:t>
            </a:fld>
            <a:endParaRPr sz="1200" b="0" i="0" u="none" strike="noStrike" cap="none">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19" name="Google Shape;1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1</a:t>
            </a:fld>
            <a:endParaRPr sz="1200" b="0" i="0" u="none" strike="noStrike" cap="none">
              <a:solidFill>
                <a:schemeClr val="dk1"/>
              </a:solidFill>
              <a:latin typeface="Arial Narrow"/>
              <a:ea typeface="Arial Narrow"/>
              <a:cs typeface="Arial Narrow"/>
              <a:sym typeface="Arial Narrow"/>
            </a:endParaRPr>
          </a:p>
        </p:txBody>
      </p:sp>
      <p:sp>
        <p:nvSpPr>
          <p:cNvPr id="20" name="Google Shape;2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 name="Google Shape;2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22" name="Google Shape;22;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17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61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464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63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15</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260785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762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420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226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19</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0737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35" name="Google Shape;3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2</a:t>
            </a:fld>
            <a:endParaRPr sz="1200" b="0" i="0" u="none" strike="noStrike" cap="none">
              <a:solidFill>
                <a:schemeClr val="dk1"/>
              </a:solidFill>
              <a:latin typeface="Arial Narrow"/>
              <a:ea typeface="Arial Narrow"/>
              <a:cs typeface="Arial Narrow"/>
              <a:sym typeface="Arial Narrow"/>
            </a:endParaRPr>
          </a:p>
        </p:txBody>
      </p:sp>
      <p:sp>
        <p:nvSpPr>
          <p:cNvPr id="36" name="Google Shape;3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 name="Google Shape;3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38" name="Google Shape;38;p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273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796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929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677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8039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793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672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804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323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998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352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012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31</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198931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32</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41004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33</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850248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34</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923299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35</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4188722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36</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565541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0026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355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411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812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23819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41</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1108257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42</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86139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43</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66237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44</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7612547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45</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9409067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80877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838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5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49</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832635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283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191421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51</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103435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52</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401961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53</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250783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6333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212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56</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7314602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57</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2058983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58</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4436519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636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409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2576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7768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942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69439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98999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11601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420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58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91" name="Google Shape;9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68</a:t>
            </a:fld>
            <a:endParaRPr sz="1200" b="0" i="0" u="none" strike="noStrike" cap="none">
              <a:solidFill>
                <a:schemeClr val="dk1"/>
              </a:solidFill>
              <a:latin typeface="Arial Narrow"/>
              <a:ea typeface="Arial Narrow"/>
              <a:cs typeface="Arial Narrow"/>
              <a:sym typeface="Arial Narrow"/>
            </a:endParaRPr>
          </a:p>
        </p:txBody>
      </p:sp>
      <p:sp>
        <p:nvSpPr>
          <p:cNvPr id="92" name="Google Shape;9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94" name="Google Shape;94;p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28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33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167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F-geo / Titre et contenu" type="obj">
  <p:cSld name="OBJECT">
    <p:spTree>
      <p:nvGrpSpPr>
        <p:cNvPr id="1" name="Shape 13"/>
        <p:cNvGrpSpPr/>
        <p:nvPr/>
      </p:nvGrpSpPr>
      <p:grpSpPr>
        <a:xfrm>
          <a:off x="0" y="0"/>
          <a:ext cx="0" cy="0"/>
          <a:chOff x="0" y="0"/>
          <a:chExt cx="0" cy="0"/>
        </a:xfrm>
      </p:grpSpPr>
      <p:sp>
        <p:nvSpPr>
          <p:cNvPr id="14" name="Google Shape;14;p8"/>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5" name="Google Shape;15;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Century Gothic"/>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F.geo / vide">
  <p:cSld name="CF.geo / vide">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3200" b="1" i="0" u="none" strike="noStrike" cap="none">
                <a:solidFill>
                  <a:schemeClr val="dk1"/>
                </a:solidFill>
                <a:latin typeface="Century Gothic"/>
                <a:ea typeface="Century Gothic"/>
                <a:cs typeface="Century Gothic"/>
                <a:sym typeface="Century Gothic"/>
              </a:defRPr>
            </a:lvl1pPr>
            <a:lvl2pPr marR="0" lvl="1"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2pPr>
            <a:lvl3pPr marR="0" lvl="2"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3pPr>
            <a:lvl4pPr marR="0" lvl="3"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4pPr>
            <a:lvl5pPr marR="0" lvl="4"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5pPr>
            <a:lvl6pPr marR="0" lvl="5"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6pPr>
            <a:lvl7pPr marR="0" lvl="6"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7pPr>
            <a:lvl8pPr marR="0" lvl="7"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8pPr>
            <a:lvl9pPr marR="0" lvl="8"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9pPr>
          </a:lstStyle>
          <a:p>
            <a:endParaRPr/>
          </a:p>
        </p:txBody>
      </p:sp>
      <p:sp>
        <p:nvSpPr>
          <p:cNvPr id="11" name="Google Shape;11;p7"/>
          <p:cNvSpPr/>
          <p:nvPr/>
        </p:nvSpPr>
        <p:spPr>
          <a:xfrm>
            <a:off x="6660232" y="6572200"/>
            <a:ext cx="2483768"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rgbClr val="0000FF"/>
                </a:solidFill>
                <a:latin typeface="Verdana"/>
                <a:ea typeface="Verdana"/>
                <a:cs typeface="Verdana"/>
                <a:sym typeface="Verdana"/>
              </a:rPr>
              <a:t>www.geo-education.ch</a:t>
            </a:r>
            <a:endParaRPr sz="1200" b="0" i="0" u="none" strike="noStrike" cap="none">
              <a:solidFill>
                <a:srgbClr val="0000FF"/>
              </a:solidFill>
              <a:latin typeface="Verdana"/>
              <a:ea typeface="Verdana"/>
              <a:cs typeface="Verdana"/>
              <a:sym typeface="Verdana"/>
            </a:endParaRPr>
          </a:p>
        </p:txBody>
      </p:sp>
      <p:pic>
        <p:nvPicPr>
          <p:cNvPr id="12" name="Google Shape;12;p7"/>
          <p:cNvPicPr preferRelativeResize="0"/>
          <p:nvPr/>
        </p:nvPicPr>
        <p:blipFill rotWithShape="1">
          <a:blip r:embed="rId4">
            <a:alphaModFix/>
          </a:blip>
          <a:srcRect/>
          <a:stretch/>
        </p:blipFill>
        <p:spPr>
          <a:xfrm>
            <a:off x="77390" y="6180659"/>
            <a:ext cx="636291" cy="632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2.jp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3.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hyperlink" Target="http://../normes/coursLTOP97PREAN.pdf" TargetMode="External"/><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g"/><Relationship Id="rId10" Type="http://schemas.openxmlformats.org/officeDocument/2006/relationships/image" Target="../media/image11.png"/><Relationship Id="rId19" Type="http://schemas.openxmlformats.org/officeDocument/2006/relationships/image" Target="../media/image20.gi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8.webp"/><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postgis.net/docs/ST_Length.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91.jpg"/><Relationship Id="rId21" Type="http://schemas.openxmlformats.org/officeDocument/2006/relationships/image" Target="../media/image93.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68.xml"/><Relationship Id="rId16" Type="http://schemas.openxmlformats.org/officeDocument/2006/relationships/image" Target="../media/image6.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23.png"/><Relationship Id="rId15" Type="http://schemas.openxmlformats.org/officeDocument/2006/relationships/image" Target="../media/image5.png"/><Relationship Id="rId23"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92.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pic>
        <p:nvPicPr>
          <p:cNvPr id="24" name="Google Shape;24;p1"/>
          <p:cNvPicPr preferRelativeResize="0"/>
          <p:nvPr/>
        </p:nvPicPr>
        <p:blipFill rotWithShape="1">
          <a:blip r:embed="rId3">
            <a:alphaModFix/>
          </a:blip>
          <a:srcRect/>
          <a:stretch/>
        </p:blipFill>
        <p:spPr>
          <a:xfrm>
            <a:off x="1187624" y="1578826"/>
            <a:ext cx="7967487" cy="4379396"/>
          </a:xfrm>
          <a:prstGeom prst="rect">
            <a:avLst/>
          </a:prstGeom>
          <a:noFill/>
          <a:ln>
            <a:noFill/>
          </a:ln>
        </p:spPr>
      </p:pic>
      <p:sp>
        <p:nvSpPr>
          <p:cNvPr id="25" name="Google Shape;25;p1"/>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26" name="Google Shape;26;p1"/>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sp>
        <p:nvSpPr>
          <p:cNvPr id="27" name="Google Shape;27;p1"/>
          <p:cNvSpPr txBox="1">
            <a:spLocks noGrp="1"/>
          </p:cNvSpPr>
          <p:nvPr>
            <p:ph type="ftr" idx="11"/>
          </p:nvPr>
        </p:nvSpPr>
        <p:spPr>
          <a:xfrm>
            <a:off x="2915816" y="6156055"/>
            <a:ext cx="4032250" cy="741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CH" sz="3600" b="1" i="0" u="none" strike="noStrike" cap="none">
                <a:solidFill>
                  <a:srgbClr val="0000FF"/>
                </a:solidFill>
                <a:latin typeface="Century Gothic"/>
                <a:ea typeface="Century Gothic"/>
                <a:cs typeface="Century Gothic"/>
                <a:sym typeface="Century Gothic"/>
              </a:rPr>
              <a:t>CF-geo</a:t>
            </a:r>
            <a:endParaRPr sz="3600" b="1" i="0" u="none" strike="noStrike" cap="none">
              <a:solidFill>
                <a:srgbClr val="0000FF"/>
              </a:solidFill>
              <a:latin typeface="Century Gothic"/>
              <a:ea typeface="Century Gothic"/>
              <a:cs typeface="Century Gothic"/>
              <a:sym typeface="Century Gothic"/>
            </a:endParaRPr>
          </a:p>
        </p:txBody>
      </p:sp>
      <p:pic>
        <p:nvPicPr>
          <p:cNvPr id="28" name="Google Shape;28;p1"/>
          <p:cNvPicPr preferRelativeResize="0"/>
          <p:nvPr/>
        </p:nvPicPr>
        <p:blipFill rotWithShape="1">
          <a:blip r:embed="rId4">
            <a:alphaModFix/>
          </a:blip>
          <a:srcRect/>
          <a:stretch/>
        </p:blipFill>
        <p:spPr>
          <a:xfrm>
            <a:off x="35497" y="5661248"/>
            <a:ext cx="1188128" cy="1181454"/>
          </a:xfrm>
          <a:prstGeom prst="rect">
            <a:avLst/>
          </a:prstGeom>
          <a:noFill/>
          <a:ln>
            <a:noFill/>
          </a:ln>
        </p:spPr>
      </p:pic>
      <p:pic>
        <p:nvPicPr>
          <p:cNvPr id="30" name="Google Shape;30;p1"/>
          <p:cNvPicPr preferRelativeResize="0"/>
          <p:nvPr/>
        </p:nvPicPr>
        <p:blipFill rotWithShape="1">
          <a:blip r:embed="rId5">
            <a:alphaModFix/>
          </a:blip>
          <a:srcRect/>
          <a:stretch/>
        </p:blipFill>
        <p:spPr>
          <a:xfrm>
            <a:off x="87027" y="3342180"/>
            <a:ext cx="1022923" cy="1022923"/>
          </a:xfrm>
          <a:prstGeom prst="rect">
            <a:avLst/>
          </a:prstGeom>
          <a:noFill/>
          <a:ln>
            <a:noFill/>
          </a:ln>
        </p:spPr>
      </p:pic>
      <p:sp>
        <p:nvSpPr>
          <p:cNvPr id="31" name="Google Shape;31;p1"/>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dirty="0">
                <a:solidFill>
                  <a:srgbClr val="FF0000"/>
                </a:solidFill>
                <a:latin typeface="Century Gothic"/>
                <a:ea typeface="Century Gothic"/>
                <a:cs typeface="Century Gothic"/>
                <a:sym typeface="Century Gothic"/>
              </a:rPr>
              <a:t>Régis Longchamp</a:t>
            </a:r>
            <a:endParaRPr sz="1400" b="1" i="0" u="none" strike="noStrike" cap="none" dirty="0">
              <a:solidFill>
                <a:srgbClr val="FF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Installation de PostgreSQL</a:t>
            </a:r>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591734" y="4422070"/>
            <a:ext cx="6375400" cy="307777"/>
          </a:xfrm>
          <a:prstGeom prst="rect">
            <a:avLst/>
          </a:prstGeom>
          <a:noFill/>
        </p:spPr>
        <p:txBody>
          <a:bodyPr wrap="square" rtlCol="0">
            <a:spAutoFit/>
          </a:bodyPr>
          <a:lstStyle/>
          <a:p>
            <a:r>
              <a:rPr lang="en-GB" dirty="0"/>
              <a:t>20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3429000"/>
            <a:ext cx="6375400" cy="307777"/>
          </a:xfrm>
          <a:prstGeom prst="rect">
            <a:avLst/>
          </a:prstGeom>
          <a:noFill/>
        </p:spPr>
        <p:txBody>
          <a:bodyPr wrap="square" rtlCol="0">
            <a:spAutoFit/>
          </a:bodyPr>
          <a:lstStyle/>
          <a:p>
            <a:r>
              <a:rPr lang="fr-FR"/>
              <a:t>Selon github + video si necessaire - https://github.com/regislon/cfgeo_s2</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installer </a:t>
            </a:r>
            <a:r>
              <a:rPr lang="en-GB" dirty="0" err="1"/>
              <a:t>cette</a:t>
            </a:r>
            <a:r>
              <a:rPr lang="en-GB" dirty="0"/>
              <a:t> base de </a:t>
            </a:r>
            <a:r>
              <a:rPr lang="en-GB" dirty="0" err="1"/>
              <a:t>données</a:t>
            </a:r>
            <a:endParaRPr lang="en-GB" dirty="0"/>
          </a:p>
        </p:txBody>
      </p:sp>
      <p:sp>
        <p:nvSpPr>
          <p:cNvPr id="15" name="TextBox 14">
            <a:extLst>
              <a:ext uri="{FF2B5EF4-FFF2-40B4-BE49-F238E27FC236}">
                <a16:creationId xmlns:a16="http://schemas.microsoft.com/office/drawing/2014/main" id="{90455293-224B-49CE-A1C4-BACADC527567}"/>
              </a:ext>
            </a:extLst>
          </p:cNvPr>
          <p:cNvSpPr txBox="1"/>
          <p:nvPr/>
        </p:nvSpPr>
        <p:spPr>
          <a:xfrm>
            <a:off x="651932" y="5534138"/>
            <a:ext cx="6375400" cy="307777"/>
          </a:xfrm>
          <a:prstGeom prst="rect">
            <a:avLst/>
          </a:prstGeom>
          <a:noFill/>
        </p:spPr>
        <p:txBody>
          <a:bodyPr wrap="square" rtlCol="0">
            <a:spAutoFit/>
          </a:bodyPr>
          <a:lstStyle/>
          <a:p>
            <a:r>
              <a:rPr lang="fr-CH" dirty="0"/>
              <a:t>Des problème de connexion à pour machine virtuelles sur Amazon ?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base de données</a:t>
            </a:r>
            <a:endParaRPr lang="fr-CH" dirty="0"/>
          </a:p>
        </p:txBody>
      </p:sp>
      <p:pic>
        <p:nvPicPr>
          <p:cNvPr id="3" name="Picture 2">
            <a:extLst>
              <a:ext uri="{FF2B5EF4-FFF2-40B4-BE49-F238E27FC236}">
                <a16:creationId xmlns:a16="http://schemas.microsoft.com/office/drawing/2014/main" id="{75C2604E-7DFD-452C-9ACE-D8C5DC64EAF0}"/>
              </a:ext>
            </a:extLst>
          </p:cNvPr>
          <p:cNvPicPr>
            <a:picLocks noChangeAspect="1"/>
          </p:cNvPicPr>
          <p:nvPr/>
        </p:nvPicPr>
        <p:blipFill>
          <a:blip r:embed="rId3"/>
          <a:stretch>
            <a:fillRect/>
          </a:stretch>
        </p:blipFill>
        <p:spPr>
          <a:xfrm>
            <a:off x="1059370" y="2041981"/>
            <a:ext cx="3512630" cy="3920242"/>
          </a:xfrm>
          <a:prstGeom prst="rect">
            <a:avLst/>
          </a:prstGeom>
        </p:spPr>
      </p:pic>
      <p:sp>
        <p:nvSpPr>
          <p:cNvPr id="10" name="TextBox 9">
            <a:extLst>
              <a:ext uri="{FF2B5EF4-FFF2-40B4-BE49-F238E27FC236}">
                <a16:creationId xmlns:a16="http://schemas.microsoft.com/office/drawing/2014/main" id="{20D8FB0B-2845-46CB-86A0-F3BFBDFB4560}"/>
              </a:ext>
            </a:extLst>
          </p:cNvPr>
          <p:cNvSpPr txBox="1"/>
          <p:nvPr/>
        </p:nvSpPr>
        <p:spPr>
          <a:xfrm>
            <a:off x="395817" y="1465589"/>
            <a:ext cx="5336116" cy="307777"/>
          </a:xfrm>
          <a:prstGeom prst="rect">
            <a:avLst/>
          </a:prstGeom>
          <a:noFill/>
        </p:spPr>
        <p:txBody>
          <a:bodyPr wrap="square">
            <a:spAutoFit/>
          </a:bodyPr>
          <a:lstStyle/>
          <a:p>
            <a:r>
              <a:rPr lang="fr-CH" dirty="0"/>
              <a:t>1. (dans </a:t>
            </a:r>
            <a:r>
              <a:rPr lang="fr-CH" dirty="0" err="1"/>
              <a:t>pgAdmin</a:t>
            </a:r>
            <a:r>
              <a:rPr lang="fr-CH" dirty="0"/>
              <a:t>) Clic droit sur Bases de données =&gt; Ajouter...</a:t>
            </a:r>
          </a:p>
        </p:txBody>
      </p:sp>
      <p:pic>
        <p:nvPicPr>
          <p:cNvPr id="8" name="Picture 7">
            <a:extLst>
              <a:ext uri="{FF2B5EF4-FFF2-40B4-BE49-F238E27FC236}">
                <a16:creationId xmlns:a16="http://schemas.microsoft.com/office/drawing/2014/main" id="{82A8240B-45BE-4E13-91EC-28520C6224BE}"/>
              </a:ext>
            </a:extLst>
          </p:cNvPr>
          <p:cNvPicPr>
            <a:picLocks noChangeAspect="1"/>
          </p:cNvPicPr>
          <p:nvPr/>
        </p:nvPicPr>
        <p:blipFill>
          <a:blip r:embed="rId4"/>
          <a:stretch>
            <a:fillRect/>
          </a:stretch>
        </p:blipFill>
        <p:spPr>
          <a:xfrm>
            <a:off x="4869369" y="2626082"/>
            <a:ext cx="3500563" cy="3906775"/>
          </a:xfrm>
          <a:prstGeom prst="rect">
            <a:avLst/>
          </a:prstGeom>
        </p:spPr>
      </p:pic>
    </p:spTree>
    <p:extLst>
      <p:ext uri="{BB962C8B-B14F-4D97-AF65-F5344CB8AC3E}">
        <p14:creationId xmlns:p14="http://schemas.microsoft.com/office/powerpoint/2010/main" val="227549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pic>
        <p:nvPicPr>
          <p:cNvPr id="6" name="Picture 5">
            <a:extLst>
              <a:ext uri="{FF2B5EF4-FFF2-40B4-BE49-F238E27FC236}">
                <a16:creationId xmlns:a16="http://schemas.microsoft.com/office/drawing/2014/main" id="{F7722EBE-9BA2-487F-960E-C3ECBCE1A486}"/>
              </a:ext>
            </a:extLst>
          </p:cNvPr>
          <p:cNvPicPr>
            <a:picLocks noChangeAspect="1"/>
          </p:cNvPicPr>
          <p:nvPr/>
        </p:nvPicPr>
        <p:blipFill>
          <a:blip r:embed="rId3"/>
          <a:stretch>
            <a:fillRect/>
          </a:stretch>
        </p:blipFill>
        <p:spPr>
          <a:xfrm>
            <a:off x="282079" y="1265314"/>
            <a:ext cx="4518520" cy="4118758"/>
          </a:xfrm>
          <a:prstGeom prst="rect">
            <a:avLst/>
          </a:prstGeom>
        </p:spPr>
      </p:pic>
      <p:pic>
        <p:nvPicPr>
          <p:cNvPr id="9" name="Picture 8">
            <a:extLst>
              <a:ext uri="{FF2B5EF4-FFF2-40B4-BE49-F238E27FC236}">
                <a16:creationId xmlns:a16="http://schemas.microsoft.com/office/drawing/2014/main" id="{912552BD-8191-41CA-AB37-4F272AD8AB63}"/>
              </a:ext>
            </a:extLst>
          </p:cNvPr>
          <p:cNvPicPr>
            <a:picLocks noChangeAspect="1"/>
          </p:cNvPicPr>
          <p:nvPr/>
        </p:nvPicPr>
        <p:blipFill>
          <a:blip r:embed="rId4"/>
          <a:stretch>
            <a:fillRect/>
          </a:stretch>
        </p:blipFill>
        <p:spPr>
          <a:xfrm>
            <a:off x="4477162" y="3018515"/>
            <a:ext cx="4384759" cy="3458486"/>
          </a:xfrm>
          <a:prstGeom prst="rect">
            <a:avLst/>
          </a:prstGeom>
        </p:spPr>
      </p:pic>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307777"/>
          </a:xfrm>
          <a:prstGeom prst="rect">
            <a:avLst/>
          </a:prstGeom>
          <a:noFill/>
        </p:spPr>
        <p:txBody>
          <a:bodyPr wrap="square" rtlCol="0">
            <a:spAutoFit/>
          </a:bodyPr>
          <a:lstStyle/>
          <a:p>
            <a:r>
              <a:rPr lang="en-GB" dirty="0"/>
              <a:t>A </a:t>
            </a:r>
            <a:r>
              <a:rPr lang="en-GB" dirty="0" err="1"/>
              <a:t>l’aide</a:t>
            </a:r>
            <a:r>
              <a:rPr lang="en-GB" dirty="0"/>
              <a:t> du wizard</a:t>
            </a:r>
            <a:endParaRPr lang="fr-CH" dirty="0"/>
          </a:p>
        </p:txBody>
      </p:sp>
    </p:spTree>
    <p:extLst>
      <p:ext uri="{BB962C8B-B14F-4D97-AF65-F5344CB8AC3E}">
        <p14:creationId xmlns:p14="http://schemas.microsoft.com/office/powerpoint/2010/main" val="280642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523220"/>
          </a:xfrm>
          <a:prstGeom prst="rect">
            <a:avLst/>
          </a:prstGeom>
          <a:noFill/>
        </p:spPr>
        <p:txBody>
          <a:bodyPr wrap="square" rtlCol="0">
            <a:spAutoFit/>
          </a:bodyPr>
          <a:lstStyle/>
          <a:p>
            <a:r>
              <a:rPr lang="en-GB" dirty="0" err="1"/>
              <a:t>Ou</a:t>
            </a:r>
            <a:r>
              <a:rPr lang="en-GB" dirty="0"/>
              <a:t> bien </a:t>
            </a:r>
            <a:r>
              <a:rPr lang="en-GB" dirty="0" err="1"/>
              <a:t>en</a:t>
            </a:r>
            <a:r>
              <a:rPr lang="en-GB" dirty="0"/>
              <a:t> SQL (</a:t>
            </a:r>
            <a:r>
              <a:rPr lang="en-GB" dirty="0" err="1"/>
              <a:t>mieux</a:t>
            </a:r>
            <a:r>
              <a:rPr lang="en-GB" dirty="0"/>
              <a:t> pour </a:t>
            </a:r>
            <a:r>
              <a:rPr lang="en-GB" dirty="0" err="1"/>
              <a:t>ajouter</a:t>
            </a:r>
            <a:r>
              <a:rPr lang="en-GB" dirty="0"/>
              <a:t> la </a:t>
            </a:r>
            <a:r>
              <a:rPr lang="en-GB" dirty="0" err="1"/>
              <a:t>gémétrie</a:t>
            </a:r>
            <a:r>
              <a:rPr lang="en-GB" dirty="0"/>
              <a:t>)</a:t>
            </a:r>
            <a:endParaRPr lang="fr-CH" dirty="0"/>
          </a:p>
        </p:txBody>
      </p:sp>
      <p:pic>
        <p:nvPicPr>
          <p:cNvPr id="3" name="Picture 2">
            <a:extLst>
              <a:ext uri="{FF2B5EF4-FFF2-40B4-BE49-F238E27FC236}">
                <a16:creationId xmlns:a16="http://schemas.microsoft.com/office/drawing/2014/main" id="{8ED6658B-DECF-4806-8EED-21DA3644B0EF}"/>
              </a:ext>
            </a:extLst>
          </p:cNvPr>
          <p:cNvPicPr>
            <a:picLocks noChangeAspect="1"/>
          </p:cNvPicPr>
          <p:nvPr/>
        </p:nvPicPr>
        <p:blipFill>
          <a:blip r:embed="rId3"/>
          <a:stretch>
            <a:fillRect/>
          </a:stretch>
        </p:blipFill>
        <p:spPr>
          <a:xfrm>
            <a:off x="415671" y="1509037"/>
            <a:ext cx="3639058" cy="2095792"/>
          </a:xfrm>
          <a:prstGeom prst="rect">
            <a:avLst/>
          </a:prstGeom>
        </p:spPr>
      </p:pic>
      <p:pic>
        <p:nvPicPr>
          <p:cNvPr id="5" name="Picture 4">
            <a:extLst>
              <a:ext uri="{FF2B5EF4-FFF2-40B4-BE49-F238E27FC236}">
                <a16:creationId xmlns:a16="http://schemas.microsoft.com/office/drawing/2014/main" id="{BE339D72-D520-493A-8401-971A39BA6BAA}"/>
              </a:ext>
            </a:extLst>
          </p:cNvPr>
          <p:cNvPicPr>
            <a:picLocks noChangeAspect="1"/>
          </p:cNvPicPr>
          <p:nvPr/>
        </p:nvPicPr>
        <p:blipFill>
          <a:blip r:embed="rId4"/>
          <a:stretch>
            <a:fillRect/>
          </a:stretch>
        </p:blipFill>
        <p:spPr>
          <a:xfrm>
            <a:off x="3731579" y="2886771"/>
            <a:ext cx="4996750" cy="3361267"/>
          </a:xfrm>
          <a:prstGeom prst="rect">
            <a:avLst/>
          </a:prstGeom>
        </p:spPr>
      </p:pic>
    </p:spTree>
    <p:extLst>
      <p:ext uri="{BB962C8B-B14F-4D97-AF65-F5344CB8AC3E}">
        <p14:creationId xmlns:p14="http://schemas.microsoft.com/office/powerpoint/2010/main" val="3971170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6" name="Picture 5">
            <a:extLst>
              <a:ext uri="{FF2B5EF4-FFF2-40B4-BE49-F238E27FC236}">
                <a16:creationId xmlns:a16="http://schemas.microsoft.com/office/drawing/2014/main" id="{2B87A6B6-750E-4D15-962C-93C53C9ABB63}"/>
              </a:ext>
            </a:extLst>
          </p:cNvPr>
          <p:cNvPicPr>
            <a:picLocks noChangeAspect="1"/>
          </p:cNvPicPr>
          <p:nvPr/>
        </p:nvPicPr>
        <p:blipFill>
          <a:blip r:embed="rId3"/>
          <a:stretch>
            <a:fillRect/>
          </a:stretch>
        </p:blipFill>
        <p:spPr>
          <a:xfrm>
            <a:off x="533400" y="1595869"/>
            <a:ext cx="7955989" cy="3941331"/>
          </a:xfrm>
          <a:prstGeom prst="rect">
            <a:avLst/>
          </a:prstGeom>
        </p:spPr>
      </p:pic>
    </p:spTree>
    <p:extLst>
      <p:ext uri="{BB962C8B-B14F-4D97-AF65-F5344CB8AC3E}">
        <p14:creationId xmlns:p14="http://schemas.microsoft.com/office/powerpoint/2010/main" val="2736759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3" name="Rectangle 2">
            <a:extLst>
              <a:ext uri="{FF2B5EF4-FFF2-40B4-BE49-F238E27FC236}">
                <a16:creationId xmlns:a16="http://schemas.microsoft.com/office/drawing/2014/main" id="{EABC600C-D0E7-4E03-AA5A-0103B8298828}"/>
              </a:ext>
            </a:extLst>
          </p:cNvPr>
          <p:cNvSpPr/>
          <p:nvPr/>
        </p:nvSpPr>
        <p:spPr>
          <a:xfrm>
            <a:off x="1634067" y="2751667"/>
            <a:ext cx="5977466" cy="1625600"/>
          </a:xfrm>
          <a:prstGeom prst="rect">
            <a:avLst/>
          </a:prstGeom>
          <a:solidFill>
            <a:schemeClr val="bg1">
              <a:lumMod val="85000"/>
            </a:schemeClr>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fr-CH"/>
          </a:p>
        </p:txBody>
      </p:sp>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36476" y="1420265"/>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493210" y="5849632"/>
            <a:ext cx="6375400" cy="307777"/>
          </a:xfrm>
          <a:prstGeom prst="rect">
            <a:avLst/>
          </a:prstGeom>
          <a:noFill/>
        </p:spPr>
        <p:txBody>
          <a:bodyPr wrap="square" rtlCol="0">
            <a:spAutoFit/>
          </a:bodyPr>
          <a:lstStyle/>
          <a:p>
            <a:r>
              <a:rPr lang="en-GB" dirty="0"/>
              <a:t>5 min</a:t>
            </a:r>
          </a:p>
        </p:txBody>
      </p:sp>
      <p:sp>
        <p:nvSpPr>
          <p:cNvPr id="13" name="Rectangle 12">
            <a:extLst>
              <a:ext uri="{FF2B5EF4-FFF2-40B4-BE49-F238E27FC236}">
                <a16:creationId xmlns:a16="http://schemas.microsoft.com/office/drawing/2014/main" id="{67577C45-E6B3-4080-AEA2-648C2C17D3CA}"/>
              </a:ext>
            </a:extLst>
          </p:cNvPr>
          <p:cNvSpPr/>
          <p:nvPr/>
        </p:nvSpPr>
        <p:spPr>
          <a:xfrm>
            <a:off x="1634067" y="5042161"/>
            <a:ext cx="3564466" cy="376506"/>
          </a:xfrm>
          <a:prstGeom prst="rect">
            <a:avLst/>
          </a:prstGeom>
          <a:solidFill>
            <a:schemeClr val="bg1">
              <a:lumMod val="85000"/>
            </a:schemeClr>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fr-CH"/>
          </a:p>
        </p:txBody>
      </p:sp>
      <p:sp>
        <p:nvSpPr>
          <p:cNvPr id="9" name="TextBox 8">
            <a:extLst>
              <a:ext uri="{FF2B5EF4-FFF2-40B4-BE49-F238E27FC236}">
                <a16:creationId xmlns:a16="http://schemas.microsoft.com/office/drawing/2014/main" id="{6EEC1985-47CC-45C2-8DF3-A0E5DE7D5C56}"/>
              </a:ext>
            </a:extLst>
          </p:cNvPr>
          <p:cNvSpPr txBox="1"/>
          <p:nvPr/>
        </p:nvSpPr>
        <p:spPr>
          <a:xfrm>
            <a:off x="1634067" y="2426331"/>
            <a:ext cx="5799666" cy="3308598"/>
          </a:xfrm>
          <a:prstGeom prst="rect">
            <a:avLst/>
          </a:prstGeom>
          <a:noFill/>
        </p:spPr>
        <p:txBody>
          <a:bodyPr wrap="square" rtlCol="0">
            <a:spAutoFit/>
          </a:bodyPr>
          <a:lstStyle/>
          <a:p>
            <a:pPr marL="228600" indent="-228600">
              <a:buAutoNum type="arabicPeriod"/>
            </a:pPr>
            <a:r>
              <a:rPr lang="fr-CH" sz="1100" dirty="0">
                <a:solidFill>
                  <a:schemeClr val="tx1"/>
                </a:solidFill>
              </a:rPr>
              <a:t>Exécuter </a:t>
            </a:r>
          </a:p>
          <a:p>
            <a:endParaRPr lang="fr-CH" sz="1100" dirty="0">
              <a:solidFill>
                <a:schemeClr val="tx1"/>
              </a:solidFill>
            </a:endParaRPr>
          </a:p>
          <a:p>
            <a:r>
              <a:rPr lang="fr-CH" sz="1100" dirty="0">
                <a:solidFill>
                  <a:schemeClr val="tx1"/>
                </a:solidFill>
              </a:rPr>
              <a:t>CREATE TABLE </a:t>
            </a:r>
            <a:r>
              <a:rPr lang="fr-CH" sz="1100" dirty="0" err="1">
                <a:solidFill>
                  <a:schemeClr val="tx1"/>
                </a:solidFill>
              </a:rPr>
              <a:t>geometries</a:t>
            </a:r>
            <a:r>
              <a:rPr lang="fr-CH" sz="1100" dirty="0">
                <a:solidFill>
                  <a:schemeClr val="tx1"/>
                </a:solidFill>
              </a:rPr>
              <a:t> (</a:t>
            </a:r>
            <a:r>
              <a:rPr lang="fr-CH" sz="1100" dirty="0" err="1">
                <a:solidFill>
                  <a:schemeClr val="tx1"/>
                </a:solidFill>
              </a:rPr>
              <a:t>name</a:t>
            </a:r>
            <a:r>
              <a:rPr lang="fr-CH" sz="1100" dirty="0">
                <a:solidFill>
                  <a:schemeClr val="tx1"/>
                </a:solidFill>
              </a:rPr>
              <a:t> varchar, </a:t>
            </a:r>
            <a:r>
              <a:rPr lang="fr-CH" sz="1100" dirty="0" err="1">
                <a:solidFill>
                  <a:schemeClr val="tx1"/>
                </a:solidFill>
              </a:rPr>
              <a:t>geom</a:t>
            </a:r>
            <a:r>
              <a:rPr lang="fr-CH" sz="1100" dirty="0">
                <a:solidFill>
                  <a:schemeClr val="tx1"/>
                </a:solidFill>
              </a:rPr>
              <a:t> </a:t>
            </a:r>
            <a:r>
              <a:rPr lang="fr-CH" sz="1100" dirty="0" err="1">
                <a:solidFill>
                  <a:schemeClr val="tx1"/>
                </a:solidFill>
              </a:rPr>
              <a:t>geometry</a:t>
            </a:r>
            <a:r>
              <a:rPr lang="fr-CH" sz="1100" dirty="0">
                <a:solidFill>
                  <a:schemeClr val="tx1"/>
                </a:solidFill>
              </a:rPr>
              <a:t>);</a:t>
            </a:r>
          </a:p>
          <a:p>
            <a:endParaRPr lang="fr-CH" sz="1100" dirty="0">
              <a:solidFill>
                <a:schemeClr val="tx1"/>
              </a:solidFill>
            </a:endParaRPr>
          </a:p>
          <a:p>
            <a:r>
              <a:rPr lang="fr-CH" sz="1100" dirty="0">
                <a:solidFill>
                  <a:schemeClr val="tx1"/>
                </a:solidFill>
              </a:rPr>
              <a:t>INSERT INTO </a:t>
            </a:r>
            <a:r>
              <a:rPr lang="fr-CH" sz="1100" dirty="0" err="1">
                <a:solidFill>
                  <a:schemeClr val="tx1"/>
                </a:solidFill>
              </a:rPr>
              <a:t>geometries</a:t>
            </a:r>
            <a:r>
              <a:rPr lang="fr-CH" sz="1100" dirty="0">
                <a:solidFill>
                  <a:schemeClr val="tx1"/>
                </a:solidFill>
              </a:rPr>
              <a:t> VALUES</a:t>
            </a:r>
          </a:p>
          <a:p>
            <a:r>
              <a:rPr lang="fr-CH" sz="1100" dirty="0">
                <a:solidFill>
                  <a:schemeClr val="tx1"/>
                </a:solidFill>
              </a:rPr>
              <a:t>  ('Point', 'POINT(0 0)'),</a:t>
            </a:r>
          </a:p>
          <a:p>
            <a:r>
              <a:rPr lang="fr-CH" sz="1100" dirty="0">
                <a:solidFill>
                  <a:schemeClr val="tx1"/>
                </a:solidFill>
              </a:rPr>
              <a:t>  ('</a:t>
            </a:r>
            <a:r>
              <a:rPr lang="fr-CH" sz="1100" dirty="0" err="1">
                <a:solidFill>
                  <a:schemeClr val="tx1"/>
                </a:solidFill>
              </a:rPr>
              <a:t>Linestring</a:t>
            </a:r>
            <a:r>
              <a:rPr lang="fr-CH" sz="1100" dirty="0">
                <a:solidFill>
                  <a:schemeClr val="tx1"/>
                </a:solidFill>
              </a:rPr>
              <a:t>', 'LINESTRING(0 0, 1 1, 2 1, 2 2)'),</a:t>
            </a:r>
          </a:p>
          <a:p>
            <a:r>
              <a:rPr lang="fr-CH" sz="1100" dirty="0">
                <a:solidFill>
                  <a:schemeClr val="tx1"/>
                </a:solidFill>
              </a:rPr>
              <a:t>  ('</a:t>
            </a:r>
            <a:r>
              <a:rPr lang="fr-CH" sz="1100" dirty="0" err="1">
                <a:solidFill>
                  <a:schemeClr val="tx1"/>
                </a:solidFill>
              </a:rPr>
              <a:t>Polygon</a:t>
            </a:r>
            <a:r>
              <a:rPr lang="fr-CH" sz="1100" dirty="0">
                <a:solidFill>
                  <a:schemeClr val="tx1"/>
                </a:solidFill>
              </a:rPr>
              <a:t>', 'POLYGON((0 0, 1 0, 1 1, 0 1, 0 0))'),</a:t>
            </a:r>
          </a:p>
          <a:p>
            <a:r>
              <a:rPr lang="fr-CH" sz="1100" dirty="0">
                <a:solidFill>
                  <a:schemeClr val="tx1"/>
                </a:solidFill>
              </a:rPr>
              <a:t>  ('</a:t>
            </a:r>
            <a:r>
              <a:rPr lang="fr-CH" sz="1100" dirty="0" err="1">
                <a:solidFill>
                  <a:schemeClr val="tx1"/>
                </a:solidFill>
              </a:rPr>
              <a:t>PolygonWithHole</a:t>
            </a:r>
            <a:r>
              <a:rPr lang="fr-CH" sz="1100" dirty="0">
                <a:solidFill>
                  <a:schemeClr val="tx1"/>
                </a:solidFill>
              </a:rPr>
              <a:t>', 'POLYGON((0 0, 10 0, 10 10, 0 10, 0 0),(1 1, 1 2, 2 2, 2 1, 1 1))'),</a:t>
            </a:r>
          </a:p>
          <a:p>
            <a:r>
              <a:rPr lang="fr-CH" sz="1100" dirty="0">
                <a:solidFill>
                  <a:schemeClr val="tx1"/>
                </a:solidFill>
              </a:rPr>
              <a:t>  ('Collection', 'GEOMETRYCOLLECTION(POINT(2 0),POLYGON((0 0, 1 0, 1 1, 0 1, 0 0)))’);</a:t>
            </a:r>
          </a:p>
          <a:p>
            <a:endParaRPr lang="fr-CH" sz="1100" dirty="0">
              <a:solidFill>
                <a:schemeClr val="tx1"/>
              </a:solidFill>
            </a:endParaRPr>
          </a:p>
          <a:p>
            <a:r>
              <a:rPr lang="fr-CH" sz="1100" dirty="0">
                <a:solidFill>
                  <a:schemeClr val="tx1"/>
                </a:solidFill>
              </a:rPr>
              <a:t>2. visualiser cette table </a:t>
            </a:r>
          </a:p>
          <a:p>
            <a:endParaRPr lang="fr-CH" sz="1100" dirty="0">
              <a:solidFill>
                <a:schemeClr val="tx1"/>
              </a:solidFill>
            </a:endParaRPr>
          </a:p>
          <a:p>
            <a:r>
              <a:rPr lang="fr-CH" sz="1100" dirty="0">
                <a:solidFill>
                  <a:schemeClr val="tx1"/>
                </a:solidFill>
              </a:rPr>
              <a:t>3. Puis exécuter : </a:t>
            </a:r>
          </a:p>
          <a:p>
            <a:endParaRPr lang="fr-CH" sz="1100" dirty="0">
              <a:solidFill>
                <a:schemeClr val="tx1"/>
              </a:solidFill>
            </a:endParaRPr>
          </a:p>
          <a:p>
            <a:r>
              <a:rPr lang="fr-CH" sz="1100" dirty="0">
                <a:solidFill>
                  <a:schemeClr val="tx1"/>
                </a:solidFill>
              </a:rPr>
              <a:t>SELECT </a:t>
            </a:r>
            <a:r>
              <a:rPr lang="fr-CH" sz="1100" dirty="0" err="1">
                <a:solidFill>
                  <a:schemeClr val="tx1"/>
                </a:solidFill>
              </a:rPr>
              <a:t>name</a:t>
            </a:r>
            <a:r>
              <a:rPr lang="fr-CH" sz="1100" dirty="0">
                <a:solidFill>
                  <a:schemeClr val="tx1"/>
                </a:solidFill>
              </a:rPr>
              <a:t>, </a:t>
            </a:r>
            <a:r>
              <a:rPr lang="fr-CH" sz="1100" dirty="0" err="1">
                <a:solidFill>
                  <a:schemeClr val="tx1"/>
                </a:solidFill>
              </a:rPr>
              <a:t>ST_AsText</a:t>
            </a:r>
            <a:r>
              <a:rPr lang="fr-CH" sz="1100" dirty="0">
                <a:solidFill>
                  <a:schemeClr val="tx1"/>
                </a:solidFill>
              </a:rPr>
              <a:t>(</a:t>
            </a:r>
            <a:r>
              <a:rPr lang="fr-CH" sz="1100" dirty="0" err="1">
                <a:solidFill>
                  <a:schemeClr val="tx1"/>
                </a:solidFill>
              </a:rPr>
              <a:t>geom</a:t>
            </a:r>
            <a:r>
              <a:rPr lang="fr-CH" sz="1100" dirty="0">
                <a:solidFill>
                  <a:schemeClr val="tx1"/>
                </a:solidFill>
              </a:rPr>
              <a:t>) FROM </a:t>
            </a:r>
            <a:r>
              <a:rPr lang="fr-CH" sz="1100" dirty="0" err="1">
                <a:solidFill>
                  <a:schemeClr val="tx1"/>
                </a:solidFill>
              </a:rPr>
              <a:t>geometries</a:t>
            </a:r>
            <a:r>
              <a:rPr lang="fr-CH" sz="1100" dirty="0">
                <a:solidFill>
                  <a:schemeClr val="tx1"/>
                </a:solidFill>
              </a:rPr>
              <a:t>;</a:t>
            </a:r>
          </a:p>
          <a:p>
            <a:endParaRPr lang="fr-CH" sz="1100" dirty="0">
              <a:solidFill>
                <a:schemeClr val="tx1"/>
              </a:solidFill>
            </a:endParaRPr>
          </a:p>
          <a:p>
            <a:endParaRPr lang="fr-CH" sz="1100" dirty="0">
              <a:solidFill>
                <a:schemeClr val="tx1"/>
              </a:solidFill>
            </a:endParaRP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36476" y="2363555"/>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502304" y="5684093"/>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493210" y="1623079"/>
            <a:ext cx="6375400" cy="307777"/>
          </a:xfrm>
          <a:prstGeom prst="rect">
            <a:avLst/>
          </a:prstGeom>
          <a:noFill/>
        </p:spPr>
        <p:txBody>
          <a:bodyPr wrap="square" rtlCol="0">
            <a:spAutoFit/>
          </a:bodyPr>
          <a:lstStyle/>
          <a:p>
            <a:r>
              <a:rPr lang="en-GB" dirty="0" err="1"/>
              <a:t>Créer</a:t>
            </a:r>
            <a:r>
              <a:rPr lang="en-GB" dirty="0"/>
              <a:t> </a:t>
            </a:r>
            <a:r>
              <a:rPr lang="en-GB" dirty="0" err="1"/>
              <a:t>une</a:t>
            </a:r>
            <a:r>
              <a:rPr lang="en-GB" dirty="0"/>
              <a:t> table </a:t>
            </a:r>
            <a:r>
              <a:rPr lang="en-GB" dirty="0" err="1"/>
              <a:t>géographique</a:t>
            </a:r>
            <a:endParaRPr lang="en-GB" dirty="0"/>
          </a:p>
        </p:txBody>
      </p:sp>
    </p:spTree>
    <p:extLst>
      <p:ext uri="{BB962C8B-B14F-4D97-AF65-F5344CB8AC3E}">
        <p14:creationId xmlns:p14="http://schemas.microsoft.com/office/powerpoint/2010/main" val="125974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PgAdmin</a:t>
            </a:r>
            <a:endParaRPr lang="fr-CH" dirty="0"/>
          </a:p>
        </p:txBody>
      </p:sp>
      <p:pic>
        <p:nvPicPr>
          <p:cNvPr id="4" name="Picture 3">
            <a:extLst>
              <a:ext uri="{FF2B5EF4-FFF2-40B4-BE49-F238E27FC236}">
                <a16:creationId xmlns:a16="http://schemas.microsoft.com/office/drawing/2014/main" id="{0663B507-FC89-489F-B441-DBA6E1E17E2B}"/>
              </a:ext>
            </a:extLst>
          </p:cNvPr>
          <p:cNvPicPr>
            <a:picLocks noChangeAspect="1"/>
          </p:cNvPicPr>
          <p:nvPr/>
        </p:nvPicPr>
        <p:blipFill>
          <a:blip r:embed="rId3"/>
          <a:stretch>
            <a:fillRect/>
          </a:stretch>
        </p:blipFill>
        <p:spPr>
          <a:xfrm>
            <a:off x="1071074" y="1718424"/>
            <a:ext cx="7001852" cy="4420217"/>
          </a:xfrm>
          <a:prstGeom prst="rect">
            <a:avLst/>
          </a:prstGeom>
        </p:spPr>
      </p:pic>
      <p:sp>
        <p:nvSpPr>
          <p:cNvPr id="6" name="TextBox 5">
            <a:extLst>
              <a:ext uri="{FF2B5EF4-FFF2-40B4-BE49-F238E27FC236}">
                <a16:creationId xmlns:a16="http://schemas.microsoft.com/office/drawing/2014/main" id="{D695C0B1-6ACE-4C32-A9E6-E6A293F945E4}"/>
              </a:ext>
            </a:extLst>
          </p:cNvPr>
          <p:cNvSpPr txBox="1"/>
          <p:nvPr/>
        </p:nvSpPr>
        <p:spPr>
          <a:xfrm>
            <a:off x="524933" y="1261533"/>
            <a:ext cx="1701800" cy="307777"/>
          </a:xfrm>
          <a:prstGeom prst="rect">
            <a:avLst/>
          </a:prstGeom>
          <a:noFill/>
        </p:spPr>
        <p:txBody>
          <a:bodyPr wrap="square" rtlCol="0">
            <a:spAutoFit/>
          </a:bodyPr>
          <a:lstStyle/>
          <a:p>
            <a:r>
              <a:rPr lang="fr-CH"/>
              <a:t>Cas actuel : </a:t>
            </a:r>
          </a:p>
        </p:txBody>
      </p:sp>
    </p:spTree>
    <p:extLst>
      <p:ext uri="{BB962C8B-B14F-4D97-AF65-F5344CB8AC3E}">
        <p14:creationId xmlns:p14="http://schemas.microsoft.com/office/powerpoint/2010/main" val="3098671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PgAdmin</a:t>
            </a:r>
            <a:endParaRPr lang="fr-CH" dirty="0"/>
          </a:p>
        </p:txBody>
      </p:sp>
      <p:pic>
        <p:nvPicPr>
          <p:cNvPr id="4" name="Picture 3">
            <a:extLst>
              <a:ext uri="{FF2B5EF4-FFF2-40B4-BE49-F238E27FC236}">
                <a16:creationId xmlns:a16="http://schemas.microsoft.com/office/drawing/2014/main" id="{0663B507-FC89-489F-B441-DBA6E1E17E2B}"/>
              </a:ext>
            </a:extLst>
          </p:cNvPr>
          <p:cNvPicPr>
            <a:picLocks noChangeAspect="1"/>
          </p:cNvPicPr>
          <p:nvPr/>
        </p:nvPicPr>
        <p:blipFill>
          <a:blip r:embed="rId3"/>
          <a:stretch>
            <a:fillRect/>
          </a:stretch>
        </p:blipFill>
        <p:spPr>
          <a:xfrm>
            <a:off x="1071074" y="1718424"/>
            <a:ext cx="3814193" cy="2407872"/>
          </a:xfrm>
          <a:prstGeom prst="rect">
            <a:avLst/>
          </a:prstGeom>
        </p:spPr>
      </p:pic>
      <p:sp>
        <p:nvSpPr>
          <p:cNvPr id="6" name="TextBox 5">
            <a:extLst>
              <a:ext uri="{FF2B5EF4-FFF2-40B4-BE49-F238E27FC236}">
                <a16:creationId xmlns:a16="http://schemas.microsoft.com/office/drawing/2014/main" id="{D695C0B1-6ACE-4C32-A9E6-E6A293F945E4}"/>
              </a:ext>
            </a:extLst>
          </p:cNvPr>
          <p:cNvSpPr txBox="1"/>
          <p:nvPr/>
        </p:nvSpPr>
        <p:spPr>
          <a:xfrm>
            <a:off x="524933" y="1261533"/>
            <a:ext cx="1701800" cy="307777"/>
          </a:xfrm>
          <a:prstGeom prst="rect">
            <a:avLst/>
          </a:prstGeom>
          <a:noFill/>
        </p:spPr>
        <p:txBody>
          <a:bodyPr wrap="square" rtlCol="0">
            <a:spAutoFit/>
          </a:bodyPr>
          <a:lstStyle/>
          <a:p>
            <a:r>
              <a:rPr lang="fr-CH"/>
              <a:t>Cas actuel : </a:t>
            </a:r>
          </a:p>
        </p:txBody>
      </p:sp>
      <p:pic>
        <p:nvPicPr>
          <p:cNvPr id="3" name="Picture 2">
            <a:extLst>
              <a:ext uri="{FF2B5EF4-FFF2-40B4-BE49-F238E27FC236}">
                <a16:creationId xmlns:a16="http://schemas.microsoft.com/office/drawing/2014/main" id="{FF6131F0-6A0C-4919-BD0E-7B81F1C4FCAC}"/>
              </a:ext>
            </a:extLst>
          </p:cNvPr>
          <p:cNvPicPr>
            <a:picLocks noChangeAspect="1"/>
          </p:cNvPicPr>
          <p:nvPr/>
        </p:nvPicPr>
        <p:blipFill>
          <a:blip r:embed="rId4"/>
          <a:stretch>
            <a:fillRect/>
          </a:stretch>
        </p:blipFill>
        <p:spPr>
          <a:xfrm>
            <a:off x="4885267" y="3936712"/>
            <a:ext cx="3980437" cy="2497956"/>
          </a:xfrm>
          <a:prstGeom prst="rect">
            <a:avLst/>
          </a:prstGeom>
        </p:spPr>
      </p:pic>
    </p:spTree>
    <p:extLst>
      <p:ext uri="{BB962C8B-B14F-4D97-AF65-F5344CB8AC3E}">
        <p14:creationId xmlns:p14="http://schemas.microsoft.com/office/powerpoint/2010/main" val="855703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PgAdmin</a:t>
            </a:r>
            <a:endParaRPr lang="fr-CH" dirty="0"/>
          </a:p>
        </p:txBody>
      </p:sp>
      <p:sp>
        <p:nvSpPr>
          <p:cNvPr id="6" name="TextBox 5">
            <a:extLst>
              <a:ext uri="{FF2B5EF4-FFF2-40B4-BE49-F238E27FC236}">
                <a16:creationId xmlns:a16="http://schemas.microsoft.com/office/drawing/2014/main" id="{D695C0B1-6ACE-4C32-A9E6-E6A293F945E4}"/>
              </a:ext>
            </a:extLst>
          </p:cNvPr>
          <p:cNvSpPr txBox="1"/>
          <p:nvPr/>
        </p:nvSpPr>
        <p:spPr>
          <a:xfrm>
            <a:off x="524933" y="1261533"/>
            <a:ext cx="1701800" cy="307777"/>
          </a:xfrm>
          <a:prstGeom prst="rect">
            <a:avLst/>
          </a:prstGeom>
          <a:noFill/>
        </p:spPr>
        <p:txBody>
          <a:bodyPr wrap="square" rtlCol="0">
            <a:spAutoFit/>
          </a:bodyPr>
          <a:lstStyle/>
          <a:p>
            <a:r>
              <a:rPr lang="fr-CH" dirty="0"/>
              <a:t>Cas futur : </a:t>
            </a:r>
          </a:p>
        </p:txBody>
      </p:sp>
      <p:pic>
        <p:nvPicPr>
          <p:cNvPr id="3" name="Picture 2">
            <a:extLst>
              <a:ext uri="{FF2B5EF4-FFF2-40B4-BE49-F238E27FC236}">
                <a16:creationId xmlns:a16="http://schemas.microsoft.com/office/drawing/2014/main" id="{4DCEEEAC-B672-4F8B-BDB0-A272E6CAC391}"/>
              </a:ext>
            </a:extLst>
          </p:cNvPr>
          <p:cNvPicPr>
            <a:picLocks noChangeAspect="1"/>
          </p:cNvPicPr>
          <p:nvPr/>
        </p:nvPicPr>
        <p:blipFill>
          <a:blip r:embed="rId3"/>
          <a:stretch>
            <a:fillRect/>
          </a:stretch>
        </p:blipFill>
        <p:spPr>
          <a:xfrm>
            <a:off x="1879196" y="1415421"/>
            <a:ext cx="4309937" cy="4572219"/>
          </a:xfrm>
          <a:prstGeom prst="rect">
            <a:avLst/>
          </a:prstGeom>
        </p:spPr>
      </p:pic>
    </p:spTree>
    <p:extLst>
      <p:ext uri="{BB962C8B-B14F-4D97-AF65-F5344CB8AC3E}">
        <p14:creationId xmlns:p14="http://schemas.microsoft.com/office/powerpoint/2010/main" val="2027050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Installation de </a:t>
            </a:r>
            <a:r>
              <a:rPr lang="en-GB" sz="1800" b="1" dirty="0" err="1"/>
              <a:t>PgAdmin</a:t>
            </a:r>
            <a:r>
              <a:rPr lang="en-GB" sz="1800" b="1" dirty="0"/>
              <a:t> sur </a:t>
            </a:r>
            <a:r>
              <a:rPr lang="en-GB" sz="1800" b="1" dirty="0" err="1"/>
              <a:t>votre</a:t>
            </a:r>
            <a:r>
              <a:rPr lang="en-GB" sz="1800" b="1" dirty="0"/>
              <a:t> poste</a:t>
            </a:r>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591734" y="4422070"/>
            <a:ext cx="6375400" cy="307777"/>
          </a:xfrm>
          <a:prstGeom prst="rect">
            <a:avLst/>
          </a:prstGeom>
          <a:noFill/>
        </p:spPr>
        <p:txBody>
          <a:bodyPr wrap="square" rtlCol="0">
            <a:spAutoFit/>
          </a:bodyPr>
          <a:lstStyle/>
          <a:p>
            <a:r>
              <a:rPr lang="en-GB" dirty="0"/>
              <a:t>10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3429000"/>
            <a:ext cx="6375400" cy="307777"/>
          </a:xfrm>
          <a:prstGeom prst="rect">
            <a:avLst/>
          </a:prstGeom>
          <a:noFill/>
        </p:spPr>
        <p:txBody>
          <a:bodyPr wrap="square" rtlCol="0">
            <a:spAutoFit/>
          </a:bodyPr>
          <a:lstStyle/>
          <a:p>
            <a:r>
              <a:rPr lang="fr-FR"/>
              <a:t>Selon github + video si necessaire - https://github.com/regislon/cfgeo_s2</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installer </a:t>
            </a:r>
            <a:r>
              <a:rPr lang="en-GB" dirty="0" err="1"/>
              <a:t>cet</a:t>
            </a:r>
            <a:r>
              <a:rPr lang="en-GB" dirty="0"/>
              <a:t> </a:t>
            </a:r>
            <a:r>
              <a:rPr lang="en-GB" dirty="0" err="1"/>
              <a:t>administrateur</a:t>
            </a:r>
            <a:r>
              <a:rPr lang="en-GB" dirty="0"/>
              <a:t> de base de </a:t>
            </a:r>
            <a:r>
              <a:rPr lang="en-GB" dirty="0" err="1"/>
              <a:t>donnée</a:t>
            </a:r>
            <a:endParaRPr lang="en-GB" dirty="0"/>
          </a:p>
        </p:txBody>
      </p:sp>
    </p:spTree>
    <p:extLst>
      <p:ext uri="{BB962C8B-B14F-4D97-AF65-F5344CB8AC3E}">
        <p14:creationId xmlns:p14="http://schemas.microsoft.com/office/powerpoint/2010/main" val="2006715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Google Shape;40;p2"/>
          <p:cNvPicPr preferRelativeResize="0"/>
          <p:nvPr/>
        </p:nvPicPr>
        <p:blipFill rotWithShape="1">
          <a:blip r:embed="rId3">
            <a:alphaModFix/>
          </a:blip>
          <a:srcRect/>
          <a:stretch/>
        </p:blipFill>
        <p:spPr>
          <a:xfrm>
            <a:off x="1187624" y="1578826"/>
            <a:ext cx="7967487" cy="4379396"/>
          </a:xfrm>
          <a:prstGeom prst="rect">
            <a:avLst/>
          </a:prstGeom>
          <a:noFill/>
          <a:ln>
            <a:noFill/>
          </a:ln>
        </p:spPr>
      </p:pic>
      <p:pic>
        <p:nvPicPr>
          <p:cNvPr id="41" name="Google Shape;41;p2" descr="B5.gif"/>
          <p:cNvPicPr preferRelativeResize="0"/>
          <p:nvPr/>
        </p:nvPicPr>
        <p:blipFill rotWithShape="1">
          <a:blip r:embed="rId4">
            <a:alphaModFix/>
          </a:blip>
          <a:srcRect/>
          <a:stretch/>
        </p:blipFill>
        <p:spPr>
          <a:xfrm rot="676489">
            <a:off x="5350284" y="5029858"/>
            <a:ext cx="396875" cy="412750"/>
          </a:xfrm>
          <a:prstGeom prst="rect">
            <a:avLst/>
          </a:prstGeom>
          <a:noFill/>
          <a:ln>
            <a:noFill/>
          </a:ln>
        </p:spPr>
      </p:pic>
      <p:pic>
        <p:nvPicPr>
          <p:cNvPr id="42" name="Google Shape;42;p2" descr="B4.gif"/>
          <p:cNvPicPr preferRelativeResize="0"/>
          <p:nvPr/>
        </p:nvPicPr>
        <p:blipFill rotWithShape="1">
          <a:blip r:embed="rId5">
            <a:alphaModFix/>
          </a:blip>
          <a:srcRect/>
          <a:stretch/>
        </p:blipFill>
        <p:spPr>
          <a:xfrm rot="-692607">
            <a:off x="4708232" y="5130473"/>
            <a:ext cx="612775" cy="661987"/>
          </a:xfrm>
          <a:prstGeom prst="rect">
            <a:avLst/>
          </a:prstGeom>
          <a:noFill/>
          <a:ln>
            <a:noFill/>
          </a:ln>
        </p:spPr>
      </p:pic>
      <p:pic>
        <p:nvPicPr>
          <p:cNvPr id="43" name="Google Shape;43;p2" descr="S10.gif"/>
          <p:cNvPicPr preferRelativeResize="0"/>
          <p:nvPr/>
        </p:nvPicPr>
        <p:blipFill rotWithShape="1">
          <a:blip r:embed="rId6">
            <a:alphaModFix/>
          </a:blip>
          <a:srcRect/>
          <a:stretch/>
        </p:blipFill>
        <p:spPr>
          <a:xfrm rot="-656350">
            <a:off x="8025994" y="2055420"/>
            <a:ext cx="295275" cy="312737"/>
          </a:xfrm>
          <a:prstGeom prst="rect">
            <a:avLst/>
          </a:prstGeom>
          <a:noFill/>
          <a:ln>
            <a:noFill/>
          </a:ln>
        </p:spPr>
      </p:pic>
      <p:pic>
        <p:nvPicPr>
          <p:cNvPr id="44" name="Google Shape;44;p2" descr="S9.gif"/>
          <p:cNvPicPr preferRelativeResize="0"/>
          <p:nvPr/>
        </p:nvPicPr>
        <p:blipFill rotWithShape="1">
          <a:blip r:embed="rId7">
            <a:alphaModFix/>
          </a:blip>
          <a:srcRect/>
          <a:stretch/>
        </p:blipFill>
        <p:spPr>
          <a:xfrm rot="1413584">
            <a:off x="8365140" y="2316557"/>
            <a:ext cx="266700" cy="288925"/>
          </a:xfrm>
          <a:prstGeom prst="rect">
            <a:avLst/>
          </a:prstGeom>
          <a:noFill/>
          <a:ln>
            <a:noFill/>
          </a:ln>
        </p:spPr>
      </p:pic>
      <p:pic>
        <p:nvPicPr>
          <p:cNvPr id="45" name="Google Shape;45;p2" descr="S8.gif"/>
          <p:cNvPicPr preferRelativeResize="0"/>
          <p:nvPr/>
        </p:nvPicPr>
        <p:blipFill rotWithShape="1">
          <a:blip r:embed="rId8">
            <a:alphaModFix/>
          </a:blip>
          <a:srcRect/>
          <a:stretch/>
        </p:blipFill>
        <p:spPr>
          <a:xfrm rot="-909934">
            <a:off x="8599468" y="2763850"/>
            <a:ext cx="344488" cy="361950"/>
          </a:xfrm>
          <a:prstGeom prst="rect">
            <a:avLst/>
          </a:prstGeom>
          <a:noFill/>
          <a:ln>
            <a:noFill/>
          </a:ln>
        </p:spPr>
      </p:pic>
      <p:pic>
        <p:nvPicPr>
          <p:cNvPr id="46" name="Google Shape;46;p2" descr="S7.gif"/>
          <p:cNvPicPr preferRelativeResize="0"/>
          <p:nvPr/>
        </p:nvPicPr>
        <p:blipFill rotWithShape="1">
          <a:blip r:embed="rId9">
            <a:alphaModFix/>
          </a:blip>
          <a:srcRect/>
          <a:stretch/>
        </p:blipFill>
        <p:spPr>
          <a:xfrm>
            <a:off x="8546934" y="3284264"/>
            <a:ext cx="277812" cy="285750"/>
          </a:xfrm>
          <a:prstGeom prst="rect">
            <a:avLst/>
          </a:prstGeom>
          <a:noFill/>
          <a:ln>
            <a:noFill/>
          </a:ln>
        </p:spPr>
      </p:pic>
      <p:pic>
        <p:nvPicPr>
          <p:cNvPr id="47" name="Google Shape;47;p2" descr="S6.gif"/>
          <p:cNvPicPr preferRelativeResize="0"/>
          <p:nvPr/>
        </p:nvPicPr>
        <p:blipFill rotWithShape="1">
          <a:blip r:embed="rId10">
            <a:alphaModFix/>
          </a:blip>
          <a:srcRect/>
          <a:stretch/>
        </p:blipFill>
        <p:spPr>
          <a:xfrm rot="-880253">
            <a:off x="8388184" y="4260442"/>
            <a:ext cx="317500" cy="346075"/>
          </a:xfrm>
          <a:prstGeom prst="rect">
            <a:avLst/>
          </a:prstGeom>
          <a:noFill/>
          <a:ln>
            <a:noFill/>
          </a:ln>
        </p:spPr>
      </p:pic>
      <p:pic>
        <p:nvPicPr>
          <p:cNvPr id="48" name="Google Shape;48;p2" descr="S5.gif"/>
          <p:cNvPicPr preferRelativeResize="0"/>
          <p:nvPr/>
        </p:nvPicPr>
        <p:blipFill rotWithShape="1">
          <a:blip r:embed="rId11">
            <a:alphaModFix/>
          </a:blip>
          <a:srcRect/>
          <a:stretch/>
        </p:blipFill>
        <p:spPr>
          <a:xfrm rot="-1795067">
            <a:off x="8073880" y="4786938"/>
            <a:ext cx="403225" cy="407988"/>
          </a:xfrm>
          <a:prstGeom prst="rect">
            <a:avLst/>
          </a:prstGeom>
          <a:noFill/>
          <a:ln>
            <a:noFill/>
          </a:ln>
        </p:spPr>
      </p:pic>
      <p:pic>
        <p:nvPicPr>
          <p:cNvPr id="49" name="Google Shape;49;p2" descr="S4.gif"/>
          <p:cNvPicPr preferRelativeResize="0"/>
          <p:nvPr/>
        </p:nvPicPr>
        <p:blipFill rotWithShape="1">
          <a:blip r:embed="rId12">
            <a:alphaModFix/>
          </a:blip>
          <a:srcRect/>
          <a:stretch/>
        </p:blipFill>
        <p:spPr>
          <a:xfrm rot="736464">
            <a:off x="7661008" y="5243226"/>
            <a:ext cx="355600" cy="396875"/>
          </a:xfrm>
          <a:prstGeom prst="rect">
            <a:avLst/>
          </a:prstGeom>
          <a:noFill/>
          <a:ln>
            <a:noFill/>
          </a:ln>
        </p:spPr>
      </p:pic>
      <p:pic>
        <p:nvPicPr>
          <p:cNvPr id="50" name="Google Shape;50;p2" descr="S3.gif"/>
          <p:cNvPicPr preferRelativeResize="0"/>
          <p:nvPr/>
        </p:nvPicPr>
        <p:blipFill rotWithShape="1">
          <a:blip r:embed="rId13">
            <a:alphaModFix/>
          </a:blip>
          <a:srcRect/>
          <a:stretch/>
        </p:blipFill>
        <p:spPr>
          <a:xfrm>
            <a:off x="7014721" y="5013038"/>
            <a:ext cx="396875" cy="428625"/>
          </a:xfrm>
          <a:prstGeom prst="rect">
            <a:avLst/>
          </a:prstGeom>
          <a:noFill/>
          <a:ln>
            <a:noFill/>
          </a:ln>
        </p:spPr>
      </p:pic>
      <p:pic>
        <p:nvPicPr>
          <p:cNvPr id="51" name="Google Shape;51;p2" descr="S2.gif"/>
          <p:cNvPicPr preferRelativeResize="0"/>
          <p:nvPr/>
        </p:nvPicPr>
        <p:blipFill rotWithShape="1">
          <a:blip r:embed="rId14">
            <a:alphaModFix/>
          </a:blip>
          <a:srcRect/>
          <a:stretch/>
        </p:blipFill>
        <p:spPr>
          <a:xfrm rot="-1154934">
            <a:off x="6553161" y="4763615"/>
            <a:ext cx="371475" cy="400050"/>
          </a:xfrm>
          <a:prstGeom prst="rect">
            <a:avLst/>
          </a:prstGeom>
          <a:noFill/>
          <a:ln>
            <a:noFill/>
          </a:ln>
        </p:spPr>
      </p:pic>
      <p:pic>
        <p:nvPicPr>
          <p:cNvPr id="52" name="Google Shape;52;p2" descr="S1.gif"/>
          <p:cNvPicPr preferRelativeResize="0"/>
          <p:nvPr/>
        </p:nvPicPr>
        <p:blipFill rotWithShape="1">
          <a:blip r:embed="rId15">
            <a:alphaModFix/>
          </a:blip>
          <a:srcRect/>
          <a:stretch/>
        </p:blipFill>
        <p:spPr>
          <a:xfrm rot="-511436">
            <a:off x="5899258" y="5026537"/>
            <a:ext cx="458787" cy="454025"/>
          </a:xfrm>
          <a:prstGeom prst="rect">
            <a:avLst/>
          </a:prstGeom>
          <a:noFill/>
          <a:ln>
            <a:noFill/>
          </a:ln>
        </p:spPr>
      </p:pic>
      <p:pic>
        <p:nvPicPr>
          <p:cNvPr id="53" name="Google Shape;53;p2" descr="B3.gif"/>
          <p:cNvPicPr preferRelativeResize="0"/>
          <p:nvPr/>
        </p:nvPicPr>
        <p:blipFill rotWithShape="1">
          <a:blip r:embed="rId16">
            <a:alphaModFix/>
          </a:blip>
          <a:srcRect/>
          <a:stretch/>
        </p:blipFill>
        <p:spPr>
          <a:xfrm rot="1214792">
            <a:off x="3939066" y="5110884"/>
            <a:ext cx="654050" cy="669925"/>
          </a:xfrm>
          <a:prstGeom prst="rect">
            <a:avLst/>
          </a:prstGeom>
          <a:noFill/>
          <a:ln>
            <a:noFill/>
          </a:ln>
        </p:spPr>
      </p:pic>
      <p:pic>
        <p:nvPicPr>
          <p:cNvPr id="54" name="Google Shape;54;p2" descr="B2.gif"/>
          <p:cNvPicPr preferRelativeResize="0"/>
          <p:nvPr/>
        </p:nvPicPr>
        <p:blipFill rotWithShape="1">
          <a:blip r:embed="rId17">
            <a:alphaModFix/>
          </a:blip>
          <a:srcRect/>
          <a:stretch/>
        </p:blipFill>
        <p:spPr>
          <a:xfrm rot="-630657">
            <a:off x="2999461" y="5203619"/>
            <a:ext cx="903287" cy="1000125"/>
          </a:xfrm>
          <a:prstGeom prst="rect">
            <a:avLst/>
          </a:prstGeom>
          <a:noFill/>
          <a:ln>
            <a:noFill/>
          </a:ln>
        </p:spPr>
      </p:pic>
      <p:pic>
        <p:nvPicPr>
          <p:cNvPr id="55" name="Google Shape;55;p2" descr="B1.gif"/>
          <p:cNvPicPr preferRelativeResize="0"/>
          <p:nvPr/>
        </p:nvPicPr>
        <p:blipFill rotWithShape="1">
          <a:blip r:embed="rId18">
            <a:alphaModFix/>
          </a:blip>
          <a:srcRect/>
          <a:stretch/>
        </p:blipFill>
        <p:spPr>
          <a:xfrm rot="-1255784">
            <a:off x="1672934" y="5480049"/>
            <a:ext cx="1360487" cy="1484313"/>
          </a:xfrm>
          <a:prstGeom prst="rect">
            <a:avLst/>
          </a:prstGeom>
          <a:noFill/>
          <a:ln>
            <a:noFill/>
          </a:ln>
        </p:spPr>
      </p:pic>
      <p:pic>
        <p:nvPicPr>
          <p:cNvPr id="56" name="Google Shape;56;p2"/>
          <p:cNvPicPr preferRelativeResize="0"/>
          <p:nvPr/>
        </p:nvPicPr>
        <p:blipFill rotWithShape="1">
          <a:blip r:embed="rId19">
            <a:alphaModFix/>
          </a:blip>
          <a:srcRect/>
          <a:stretch/>
        </p:blipFill>
        <p:spPr>
          <a:xfrm rot="1247095">
            <a:off x="7363874" y="1598971"/>
            <a:ext cx="284145" cy="280988"/>
          </a:xfrm>
          <a:prstGeom prst="rect">
            <a:avLst/>
          </a:prstGeom>
          <a:noFill/>
          <a:ln>
            <a:noFill/>
          </a:ln>
        </p:spPr>
      </p:pic>
      <p:pic>
        <p:nvPicPr>
          <p:cNvPr id="57" name="Google Shape;57;p2"/>
          <p:cNvPicPr preferRelativeResize="0"/>
          <p:nvPr/>
        </p:nvPicPr>
        <p:blipFill rotWithShape="1">
          <a:blip r:embed="rId20">
            <a:alphaModFix/>
          </a:blip>
          <a:srcRect/>
          <a:stretch/>
        </p:blipFill>
        <p:spPr>
          <a:xfrm rot="-466868">
            <a:off x="8531266" y="3732877"/>
            <a:ext cx="322019" cy="322019"/>
          </a:xfrm>
          <a:prstGeom prst="rect">
            <a:avLst/>
          </a:prstGeom>
          <a:noFill/>
          <a:ln>
            <a:noFill/>
          </a:ln>
        </p:spPr>
      </p:pic>
      <p:pic>
        <p:nvPicPr>
          <p:cNvPr id="58" name="Google Shape;58;p2" descr="C:\Users\Nicolas Ciana\Dropbox\technicien en géomatique BF\2016_2018\Modèles\logos\autres logos\CERTIF3_trans.png"/>
          <p:cNvPicPr preferRelativeResize="0"/>
          <p:nvPr/>
        </p:nvPicPr>
        <p:blipFill rotWithShape="1">
          <a:blip r:embed="rId21">
            <a:alphaModFix/>
          </a:blip>
          <a:srcRect/>
          <a:stretch/>
        </p:blipFill>
        <p:spPr>
          <a:xfrm>
            <a:off x="3846926" y="1612798"/>
            <a:ext cx="941098" cy="965228"/>
          </a:xfrm>
          <a:prstGeom prst="rect">
            <a:avLst/>
          </a:prstGeom>
          <a:noFill/>
          <a:ln>
            <a:noFill/>
          </a:ln>
        </p:spPr>
      </p:pic>
      <p:pic>
        <p:nvPicPr>
          <p:cNvPr id="59" name="Google Shape;59;p2" descr="S11.gif"/>
          <p:cNvPicPr preferRelativeResize="0"/>
          <p:nvPr/>
        </p:nvPicPr>
        <p:blipFill rotWithShape="1">
          <a:blip r:embed="rId22">
            <a:alphaModFix/>
          </a:blip>
          <a:srcRect/>
          <a:stretch/>
        </p:blipFill>
        <p:spPr>
          <a:xfrm>
            <a:off x="7722778" y="1785312"/>
            <a:ext cx="276225" cy="285750"/>
          </a:xfrm>
          <a:prstGeom prst="rect">
            <a:avLst/>
          </a:prstGeom>
          <a:noFill/>
          <a:ln>
            <a:noFill/>
          </a:ln>
        </p:spPr>
      </p:pic>
      <p:sp>
        <p:nvSpPr>
          <p:cNvPr id="60" name="Google Shape;60;p2"/>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61" name="Google Shape;61;p2"/>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Module BXX «gestion d’entreprise»</a:t>
            </a:r>
            <a:endParaRPr/>
          </a:p>
        </p:txBody>
      </p:sp>
      <p:pic>
        <p:nvPicPr>
          <p:cNvPr id="62" name="Google Shape;62;p2" descr="B3.jpg"/>
          <p:cNvPicPr preferRelativeResize="0"/>
          <p:nvPr/>
        </p:nvPicPr>
        <p:blipFill rotWithShape="1">
          <a:blip r:embed="rId23">
            <a:alphaModFix/>
          </a:blip>
          <a:srcRect/>
          <a:stretch/>
        </p:blipFill>
        <p:spPr>
          <a:xfrm>
            <a:off x="1" y="-11112"/>
            <a:ext cx="2024744" cy="2071960"/>
          </a:xfrm>
          <a:prstGeom prst="rect">
            <a:avLst/>
          </a:prstGeom>
          <a:noFill/>
          <a:ln>
            <a:noFill/>
          </a:ln>
        </p:spPr>
      </p:pic>
      <p:sp>
        <p:nvSpPr>
          <p:cNvPr id="63" name="Google Shape;63;p2"/>
          <p:cNvSpPr txBox="1"/>
          <p:nvPr/>
        </p:nvSpPr>
        <p:spPr>
          <a:xfrm>
            <a:off x="4124517" y="6459688"/>
            <a:ext cx="1743625"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dirty="0">
                <a:solidFill>
                  <a:schemeClr val="dk1"/>
                </a:solidFill>
                <a:latin typeface="Century Gothic"/>
                <a:ea typeface="Century Gothic"/>
                <a:cs typeface="Century Gothic"/>
                <a:sym typeface="Century Gothic"/>
              </a:rPr>
              <a:t>Janvier 2022</a:t>
            </a:r>
            <a:endParaRPr sz="1600" b="1" i="0" u="none" strike="noStrike" cap="none" dirty="0">
              <a:solidFill>
                <a:schemeClr val="dk1"/>
              </a:solidFill>
              <a:latin typeface="Century Gothic"/>
              <a:ea typeface="Century Gothic"/>
              <a:cs typeface="Century Gothic"/>
              <a:sym typeface="Century Gothic"/>
            </a:endParaRPr>
          </a:p>
        </p:txBody>
      </p:sp>
      <p:sp>
        <p:nvSpPr>
          <p:cNvPr id="64" name="Google Shape;64;p2">
            <a:hlinkClick r:id="rId24"/>
          </p:cNvPr>
          <p:cNvSpPr/>
          <p:nvPr/>
        </p:nvSpPr>
        <p:spPr>
          <a:xfrm rot="-1396404">
            <a:off x="372957" y="3437418"/>
            <a:ext cx="3960439" cy="1294283"/>
          </a:xfrm>
          <a:prstGeom prst="rect">
            <a:avLst/>
          </a:prstGeom>
        </p:spPr>
        <p:txBody>
          <a:bodyPr>
            <a:prstTxWarp prst="textPlain">
              <a:avLst/>
            </a:prstTxWarp>
          </a:bodyPr>
          <a:lstStyle/>
          <a:p>
            <a:pPr lvl="0" algn="ctr"/>
            <a:r>
              <a:rPr b="0" i="0" dirty="0" err="1">
                <a:ln w="12700" cap="flat" cmpd="sng">
                  <a:solidFill>
                    <a:srgbClr val="000000"/>
                  </a:solidFill>
                  <a:prstDash val="solid"/>
                  <a:round/>
                  <a:headEnd type="none" w="sm" len="sm"/>
                  <a:tailEnd type="none" w="sm" len="sm"/>
                </a:ln>
                <a:solidFill>
                  <a:srgbClr val="FFC000"/>
                </a:solidFill>
                <a:latin typeface="Arial Black"/>
              </a:rPr>
              <a:t>Cours</a:t>
            </a:r>
            <a:r>
              <a:rPr b="0" i="0" dirty="0">
                <a:ln w="12700" cap="flat" cmpd="sng">
                  <a:solidFill>
                    <a:srgbClr val="000000"/>
                  </a:solidFill>
                  <a:prstDash val="solid"/>
                  <a:round/>
                  <a:headEnd type="none" w="sm" len="sm"/>
                  <a:tailEnd type="none" w="sm" len="sm"/>
                </a:ln>
                <a:solidFill>
                  <a:srgbClr val="FFC000"/>
                </a:solidFill>
                <a:latin typeface="Arial Black"/>
              </a:rPr>
              <a:t> : </a:t>
            </a:r>
            <a:r>
              <a:rPr lang="en-GB" b="0" i="0" dirty="0" err="1">
                <a:ln w="12700" cap="flat" cmpd="sng">
                  <a:solidFill>
                    <a:srgbClr val="000000"/>
                  </a:solidFill>
                  <a:prstDash val="solid"/>
                  <a:round/>
                  <a:headEnd type="none" w="sm" len="sm"/>
                  <a:tailEnd type="none" w="sm" len="sm"/>
                </a:ln>
                <a:solidFill>
                  <a:srgbClr val="FFC000"/>
                </a:solidFill>
                <a:latin typeface="Arial Black"/>
              </a:rPr>
              <a:t>PostGIS</a:t>
            </a:r>
            <a:endParaRPr b="0" i="0" dirty="0">
              <a:ln w="12700" cap="flat" cmpd="sng">
                <a:solidFill>
                  <a:srgbClr val="000000"/>
                </a:solidFill>
                <a:prstDash val="solid"/>
                <a:round/>
                <a:headEnd type="none" w="sm" len="sm"/>
                <a:tailEnd type="none" w="sm" len="sm"/>
              </a:ln>
              <a:solidFill>
                <a:srgbClr val="FFC000"/>
              </a:solidFill>
              <a:latin typeface="Arial Black"/>
            </a:endParaRPr>
          </a:p>
        </p:txBody>
      </p:sp>
      <p:pic>
        <p:nvPicPr>
          <p:cNvPr id="65" name="Google Shape;65;p2"/>
          <p:cNvPicPr preferRelativeResize="0"/>
          <p:nvPr/>
        </p:nvPicPr>
        <p:blipFill rotWithShape="1">
          <a:blip r:embed="rId25">
            <a:alphaModFix/>
          </a:blip>
          <a:srcRect/>
          <a:stretch/>
        </p:blipFill>
        <p:spPr>
          <a:xfrm>
            <a:off x="35497" y="5661248"/>
            <a:ext cx="1188128" cy="1181454"/>
          </a:xfrm>
          <a:prstGeom prst="rect">
            <a:avLst/>
          </a:prstGeom>
          <a:noFill/>
          <a:ln>
            <a:noFill/>
          </a:ln>
        </p:spPr>
      </p:pic>
      <p:sp>
        <p:nvSpPr>
          <p:cNvPr id="66" name="Google Shape;66;p2"/>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a:solidFill>
                  <a:srgbClr val="FF0000"/>
                </a:solidFill>
                <a:latin typeface="Century Gothic"/>
                <a:ea typeface="Century Gothic"/>
                <a:cs typeface="Century Gothic"/>
                <a:sym typeface="Century Gothic"/>
              </a:rPr>
              <a:t>Nom enseignant(e)</a:t>
            </a:r>
            <a:endParaRPr sz="1400" b="1" i="0" u="none" strike="noStrike" cap="none">
              <a:solidFill>
                <a:srgbClr val="FF0000"/>
              </a:solidFill>
              <a:latin typeface="Century Gothic"/>
              <a:ea typeface="Century Gothic"/>
              <a:cs typeface="Century Gothic"/>
              <a:sym typeface="Century Gothic"/>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10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1000"/>
                                        <p:tgtEl>
                                          <p:spTgt spid="45"/>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0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10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10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3" name="Picture 2">
            <a:extLst>
              <a:ext uri="{FF2B5EF4-FFF2-40B4-BE49-F238E27FC236}">
                <a16:creationId xmlns:a16="http://schemas.microsoft.com/office/drawing/2014/main" id="{0B418C4B-B9AA-4640-9692-0143FAD88A1F}"/>
              </a:ext>
            </a:extLst>
          </p:cNvPr>
          <p:cNvPicPr>
            <a:picLocks noChangeAspect="1"/>
          </p:cNvPicPr>
          <p:nvPr/>
        </p:nvPicPr>
        <p:blipFill>
          <a:blip r:embed="rId3"/>
          <a:stretch>
            <a:fillRect/>
          </a:stretch>
        </p:blipFill>
        <p:spPr>
          <a:xfrm>
            <a:off x="0" y="1557504"/>
            <a:ext cx="9144000" cy="3742991"/>
          </a:xfrm>
          <a:prstGeom prst="rect">
            <a:avLst/>
          </a:prstGeom>
        </p:spPr>
      </p:pic>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5" name="Picture 4">
            <a:extLst>
              <a:ext uri="{FF2B5EF4-FFF2-40B4-BE49-F238E27FC236}">
                <a16:creationId xmlns:a16="http://schemas.microsoft.com/office/drawing/2014/main" id="{000CE2CA-FD71-4C1F-A783-D720A5646A76}"/>
              </a:ext>
            </a:extLst>
          </p:cNvPr>
          <p:cNvPicPr>
            <a:picLocks noChangeAspect="1"/>
          </p:cNvPicPr>
          <p:nvPr/>
        </p:nvPicPr>
        <p:blipFill rotWithShape="1">
          <a:blip r:embed="rId4"/>
          <a:srcRect l="18139" r="55417"/>
          <a:stretch/>
        </p:blipFill>
        <p:spPr>
          <a:xfrm>
            <a:off x="1811866" y="4405842"/>
            <a:ext cx="1007533" cy="1038225"/>
          </a:xfrm>
          <a:prstGeom prst="rect">
            <a:avLst/>
          </a:prstGeom>
        </p:spPr>
      </p:pic>
      <p:pic>
        <p:nvPicPr>
          <p:cNvPr id="8" name="Picture 7">
            <a:extLst>
              <a:ext uri="{FF2B5EF4-FFF2-40B4-BE49-F238E27FC236}">
                <a16:creationId xmlns:a16="http://schemas.microsoft.com/office/drawing/2014/main" id="{6FB6915D-E738-4B96-857A-0E1CFE2A8CAD}"/>
              </a:ext>
            </a:extLst>
          </p:cNvPr>
          <p:cNvPicPr>
            <a:picLocks noChangeAspect="1"/>
          </p:cNvPicPr>
          <p:nvPr/>
        </p:nvPicPr>
        <p:blipFill rotWithShape="1">
          <a:blip r:embed="rId5"/>
          <a:srcRect l="51611" r="13639"/>
          <a:stretch/>
        </p:blipFill>
        <p:spPr>
          <a:xfrm>
            <a:off x="7850717" y="4471820"/>
            <a:ext cx="1323978" cy="828675"/>
          </a:xfrm>
          <a:prstGeom prst="rect">
            <a:avLst/>
          </a:prstGeom>
        </p:spPr>
      </p:pic>
      <p:pic>
        <p:nvPicPr>
          <p:cNvPr id="10" name="Picture 9">
            <a:extLst>
              <a:ext uri="{FF2B5EF4-FFF2-40B4-BE49-F238E27FC236}">
                <a16:creationId xmlns:a16="http://schemas.microsoft.com/office/drawing/2014/main" id="{B031A9F1-07FA-4B53-81A5-B4E471AF7FED}"/>
              </a:ext>
            </a:extLst>
          </p:cNvPr>
          <p:cNvPicPr>
            <a:picLocks noChangeAspect="1"/>
          </p:cNvPicPr>
          <p:nvPr/>
        </p:nvPicPr>
        <p:blipFill rotWithShape="1">
          <a:blip r:embed="rId6"/>
          <a:srcRect l="44611" r="7389" b="3131"/>
          <a:stretch/>
        </p:blipFill>
        <p:spPr>
          <a:xfrm>
            <a:off x="4454528" y="5300495"/>
            <a:ext cx="1828800" cy="1319435"/>
          </a:xfrm>
          <a:prstGeom prst="rect">
            <a:avLst/>
          </a:prstGeom>
        </p:spPr>
      </p:pic>
      <p:sp>
        <p:nvSpPr>
          <p:cNvPr id="19" name="TextBox 18">
            <a:extLst>
              <a:ext uri="{FF2B5EF4-FFF2-40B4-BE49-F238E27FC236}">
                <a16:creationId xmlns:a16="http://schemas.microsoft.com/office/drawing/2014/main" id="{0BDC1C64-70CD-4857-AF4C-46CDB333FED2}"/>
              </a:ext>
            </a:extLst>
          </p:cNvPr>
          <p:cNvSpPr txBox="1"/>
          <p:nvPr/>
        </p:nvSpPr>
        <p:spPr>
          <a:xfrm>
            <a:off x="1196977" y="5665823"/>
            <a:ext cx="2838451" cy="954107"/>
          </a:xfrm>
          <a:prstGeom prst="rect">
            <a:avLst/>
          </a:prstGeom>
          <a:noFill/>
        </p:spPr>
        <p:txBody>
          <a:bodyPr wrap="square">
            <a:spAutoFit/>
          </a:bodyPr>
          <a:lstStyle/>
          <a:p>
            <a:r>
              <a:rPr lang="fr-CH" dirty="0"/>
              <a:t>Les base de données spatiales fournissent de nouveaux types de données afin de modéliser les géométries</a:t>
            </a:r>
          </a:p>
        </p:txBody>
      </p:sp>
      <p:pic>
        <p:nvPicPr>
          <p:cNvPr id="12" name="Picture 11">
            <a:extLst>
              <a:ext uri="{FF2B5EF4-FFF2-40B4-BE49-F238E27FC236}">
                <a16:creationId xmlns:a16="http://schemas.microsoft.com/office/drawing/2014/main" id="{B6B8D439-D8EB-4DCF-AA43-97E3C3AD4902}"/>
              </a:ext>
            </a:extLst>
          </p:cNvPr>
          <p:cNvPicPr>
            <a:picLocks noChangeAspect="1"/>
          </p:cNvPicPr>
          <p:nvPr/>
        </p:nvPicPr>
        <p:blipFill rotWithShape="1">
          <a:blip r:embed="rId5"/>
          <a:srcRect l="24138" r="59278"/>
          <a:stretch/>
        </p:blipFill>
        <p:spPr>
          <a:xfrm>
            <a:off x="3499911" y="3577167"/>
            <a:ext cx="631823" cy="828675"/>
          </a:xfrm>
          <a:prstGeom prst="rect">
            <a:avLst/>
          </a:prstGeom>
        </p:spPr>
      </p:pic>
      <p:pic>
        <p:nvPicPr>
          <p:cNvPr id="14" name="Picture 13">
            <a:extLst>
              <a:ext uri="{FF2B5EF4-FFF2-40B4-BE49-F238E27FC236}">
                <a16:creationId xmlns:a16="http://schemas.microsoft.com/office/drawing/2014/main" id="{D34D1FC1-A91E-4EFB-9C5B-695F3929C5C3}"/>
              </a:ext>
            </a:extLst>
          </p:cNvPr>
          <p:cNvPicPr>
            <a:picLocks noChangeAspect="1"/>
          </p:cNvPicPr>
          <p:nvPr/>
        </p:nvPicPr>
        <p:blipFill rotWithShape="1">
          <a:blip r:embed="rId4"/>
          <a:srcRect l="49403" r="12375"/>
          <a:stretch/>
        </p:blipFill>
        <p:spPr>
          <a:xfrm>
            <a:off x="6394449" y="5336479"/>
            <a:ext cx="1456268" cy="1038225"/>
          </a:xfrm>
          <a:prstGeom prst="rect">
            <a:avLst/>
          </a:prstGeom>
        </p:spPr>
      </p:pic>
      <p:pic>
        <p:nvPicPr>
          <p:cNvPr id="16" name="Picture 15">
            <a:extLst>
              <a:ext uri="{FF2B5EF4-FFF2-40B4-BE49-F238E27FC236}">
                <a16:creationId xmlns:a16="http://schemas.microsoft.com/office/drawing/2014/main" id="{AB29B0D7-72D0-40A3-B011-D010C253D5A2}"/>
              </a:ext>
            </a:extLst>
          </p:cNvPr>
          <p:cNvPicPr>
            <a:picLocks noChangeAspect="1"/>
          </p:cNvPicPr>
          <p:nvPr/>
        </p:nvPicPr>
        <p:blipFill rotWithShape="1">
          <a:blip r:embed="rId6"/>
          <a:srcRect l="20444" t="17572" r="58222" b="14285"/>
          <a:stretch/>
        </p:blipFill>
        <p:spPr>
          <a:xfrm>
            <a:off x="225419" y="4471820"/>
            <a:ext cx="812801" cy="928157"/>
          </a:xfrm>
          <a:prstGeom prst="rect">
            <a:avLst/>
          </a:prstGeom>
        </p:spPr>
      </p:pic>
    </p:spTree>
    <p:extLst>
      <p:ext uri="{BB962C8B-B14F-4D97-AF65-F5344CB8AC3E}">
        <p14:creationId xmlns:p14="http://schemas.microsoft.com/office/powerpoint/2010/main" val="3047656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658283" y="4914169"/>
            <a:ext cx="4652432" cy="307777"/>
          </a:xfrm>
          <a:prstGeom prst="rect">
            <a:avLst/>
          </a:prstGeom>
          <a:noFill/>
        </p:spPr>
        <p:txBody>
          <a:bodyPr wrap="square">
            <a:spAutoFit/>
          </a:bodyPr>
          <a:lstStyle/>
          <a:p>
            <a:r>
              <a:rPr lang="fr-CH" dirty="0"/>
              <a:t>Les base de données spatiales ont des index spatiaux</a:t>
            </a:r>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5123518" cy="261610"/>
          </a:xfrm>
          <a:prstGeom prst="rect">
            <a:avLst/>
          </a:prstGeom>
          <a:noFill/>
        </p:spPr>
        <p:txBody>
          <a:bodyPr wrap="none" rtlCol="0">
            <a:spAutoFit/>
          </a:bodyPr>
          <a:lstStyle/>
          <a:p>
            <a:r>
              <a:rPr lang="en-GB" sz="1100" dirty="0"/>
              <a:t>Source : https://blog.crunchydata.com/blog/the-many-spatial-indexes-of-postgis</a:t>
            </a:r>
            <a:endParaRPr lang="fr-CH" sz="1100" dirty="0"/>
          </a:p>
        </p:txBody>
      </p:sp>
      <p:pic>
        <p:nvPicPr>
          <p:cNvPr id="3" name="Picture 2">
            <a:extLst>
              <a:ext uri="{FF2B5EF4-FFF2-40B4-BE49-F238E27FC236}">
                <a16:creationId xmlns:a16="http://schemas.microsoft.com/office/drawing/2014/main" id="{FD949797-CE91-43D2-88A7-4259B1C4AF45}"/>
              </a:ext>
            </a:extLst>
          </p:cNvPr>
          <p:cNvPicPr>
            <a:picLocks noChangeAspect="1"/>
          </p:cNvPicPr>
          <p:nvPr/>
        </p:nvPicPr>
        <p:blipFill>
          <a:blip r:embed="rId3"/>
          <a:stretch>
            <a:fillRect/>
          </a:stretch>
        </p:blipFill>
        <p:spPr>
          <a:xfrm>
            <a:off x="658283" y="1272117"/>
            <a:ext cx="4361159" cy="3477683"/>
          </a:xfrm>
          <a:prstGeom prst="rect">
            <a:avLst/>
          </a:prstGeom>
        </p:spPr>
      </p:pic>
      <p:pic>
        <p:nvPicPr>
          <p:cNvPr id="5" name="Picture 4">
            <a:extLst>
              <a:ext uri="{FF2B5EF4-FFF2-40B4-BE49-F238E27FC236}">
                <a16:creationId xmlns:a16="http://schemas.microsoft.com/office/drawing/2014/main" id="{5070E2B8-B011-44FF-8D4A-88FA9C94FF04}"/>
              </a:ext>
            </a:extLst>
          </p:cNvPr>
          <p:cNvPicPr>
            <a:picLocks noChangeAspect="1"/>
          </p:cNvPicPr>
          <p:nvPr/>
        </p:nvPicPr>
        <p:blipFill>
          <a:blip r:embed="rId4"/>
          <a:stretch>
            <a:fillRect/>
          </a:stretch>
        </p:blipFill>
        <p:spPr>
          <a:xfrm>
            <a:off x="4843990" y="1272116"/>
            <a:ext cx="4009395" cy="3477683"/>
          </a:xfrm>
          <a:prstGeom prst="rect">
            <a:avLst/>
          </a:prstGeom>
        </p:spPr>
      </p:pic>
      <p:pic>
        <p:nvPicPr>
          <p:cNvPr id="8" name="Picture 7">
            <a:extLst>
              <a:ext uri="{FF2B5EF4-FFF2-40B4-BE49-F238E27FC236}">
                <a16:creationId xmlns:a16="http://schemas.microsoft.com/office/drawing/2014/main" id="{E02951E3-AED6-4274-B5E1-5AB65D86A069}"/>
              </a:ext>
            </a:extLst>
          </p:cNvPr>
          <p:cNvPicPr>
            <a:picLocks noChangeAspect="1"/>
          </p:cNvPicPr>
          <p:nvPr/>
        </p:nvPicPr>
        <p:blipFill>
          <a:blip r:embed="rId5"/>
          <a:stretch>
            <a:fillRect/>
          </a:stretch>
        </p:blipFill>
        <p:spPr>
          <a:xfrm>
            <a:off x="1094317" y="5403509"/>
            <a:ext cx="4010585" cy="362001"/>
          </a:xfrm>
          <a:prstGeom prst="rect">
            <a:avLst/>
          </a:prstGeom>
        </p:spPr>
      </p:pic>
    </p:spTree>
    <p:extLst>
      <p:ext uri="{BB962C8B-B14F-4D97-AF65-F5344CB8AC3E}">
        <p14:creationId xmlns:p14="http://schemas.microsoft.com/office/powerpoint/2010/main" val="3490750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pic>
        <p:nvPicPr>
          <p:cNvPr id="4" name="Picture 3">
            <a:extLst>
              <a:ext uri="{FF2B5EF4-FFF2-40B4-BE49-F238E27FC236}">
                <a16:creationId xmlns:a16="http://schemas.microsoft.com/office/drawing/2014/main" id="{83400DBB-0FC1-4069-AF93-A3AE8CD03207}"/>
              </a:ext>
            </a:extLst>
          </p:cNvPr>
          <p:cNvPicPr>
            <a:picLocks noChangeAspect="1"/>
          </p:cNvPicPr>
          <p:nvPr/>
        </p:nvPicPr>
        <p:blipFill>
          <a:blip r:embed="rId3"/>
          <a:stretch>
            <a:fillRect/>
          </a:stretch>
        </p:blipFill>
        <p:spPr>
          <a:xfrm>
            <a:off x="1094317" y="1596514"/>
            <a:ext cx="5048955" cy="1362265"/>
          </a:xfrm>
          <a:prstGeom prst="rect">
            <a:avLst/>
          </a:prstGeom>
        </p:spPr>
      </p:pic>
      <p:sp>
        <p:nvSpPr>
          <p:cNvPr id="11" name="TextBox 10">
            <a:extLst>
              <a:ext uri="{FF2B5EF4-FFF2-40B4-BE49-F238E27FC236}">
                <a16:creationId xmlns:a16="http://schemas.microsoft.com/office/drawing/2014/main" id="{5D91DFF9-3B06-4073-87E9-0D074DF909ED}"/>
              </a:ext>
            </a:extLst>
          </p:cNvPr>
          <p:cNvSpPr txBox="1"/>
          <p:nvPr/>
        </p:nvSpPr>
        <p:spPr>
          <a:xfrm>
            <a:off x="452470" y="2982674"/>
            <a:ext cx="8285130" cy="2677656"/>
          </a:xfrm>
          <a:prstGeom prst="rect">
            <a:avLst/>
          </a:prstGeom>
          <a:noFill/>
        </p:spPr>
        <p:txBody>
          <a:bodyPr wrap="square">
            <a:spAutoFit/>
          </a:bodyPr>
          <a:lstStyle/>
          <a:p>
            <a:r>
              <a:rPr lang="fr-CH" dirty="0"/>
              <a:t>Dans la figure ci-dessus, le nombre de lignes qui coupent l'étoile jaune est de un, la ligne rouge. Mais les boîtes englobantes des éléments qui coupent la boîte jaune sont au nombre de deux, la rouge et la bleue.</a:t>
            </a:r>
          </a:p>
          <a:p>
            <a:endParaRPr lang="fr-CH" dirty="0"/>
          </a:p>
          <a:p>
            <a:r>
              <a:rPr lang="fr-CH" dirty="0"/>
              <a:t>La façon dont la base de données répond efficacement à la question "quelles lignes coupent l'étoile jaune" est de répondre d'abord à la question "quelles boîtes coupent la boîte jaune" en utilisant l'index (ce qui est très rapide), puis de faire un calcul exact de "quelles lignes coupent l'étoile jaune" uniquement pour les objets retournés par le premier test.</a:t>
            </a:r>
          </a:p>
          <a:p>
            <a:endParaRPr lang="fr-CH" dirty="0"/>
          </a:p>
          <a:p>
            <a:r>
              <a:rPr lang="fr-CH" dirty="0"/>
              <a:t>Pour une grande table, ce système de "deux passes" consistant à évaluer d'abord l'index approximatif, puis à effectuer un test exact peut réduire radicalement la quantité de calculs nécessaires pour répondre à une requête.</a:t>
            </a:r>
          </a:p>
        </p:txBody>
      </p:sp>
    </p:spTree>
    <p:extLst>
      <p:ext uri="{BB962C8B-B14F-4D97-AF65-F5344CB8AC3E}">
        <p14:creationId xmlns:p14="http://schemas.microsoft.com/office/powerpoint/2010/main" val="2779184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pic>
        <p:nvPicPr>
          <p:cNvPr id="3" name="Picture 2">
            <a:extLst>
              <a:ext uri="{FF2B5EF4-FFF2-40B4-BE49-F238E27FC236}">
                <a16:creationId xmlns:a16="http://schemas.microsoft.com/office/drawing/2014/main" id="{0331CD4E-AAAF-4626-939E-8CB293E93773}"/>
              </a:ext>
            </a:extLst>
          </p:cNvPr>
          <p:cNvPicPr>
            <a:picLocks noChangeAspect="1"/>
          </p:cNvPicPr>
          <p:nvPr/>
        </p:nvPicPr>
        <p:blipFill>
          <a:blip r:embed="rId3"/>
          <a:stretch>
            <a:fillRect/>
          </a:stretch>
        </p:blipFill>
        <p:spPr>
          <a:xfrm>
            <a:off x="4572000" y="1568724"/>
            <a:ext cx="4311249" cy="4478747"/>
          </a:xfrm>
          <a:prstGeom prst="rect">
            <a:avLst/>
          </a:prstGeom>
        </p:spPr>
      </p:pic>
      <p:sp>
        <p:nvSpPr>
          <p:cNvPr id="12" name="TextBox 11">
            <a:extLst>
              <a:ext uri="{FF2B5EF4-FFF2-40B4-BE49-F238E27FC236}">
                <a16:creationId xmlns:a16="http://schemas.microsoft.com/office/drawing/2014/main" id="{F75C8118-B5DD-4A1F-A681-7A7D12EFFB32}"/>
              </a:ext>
            </a:extLst>
          </p:cNvPr>
          <p:cNvSpPr txBox="1"/>
          <p:nvPr/>
        </p:nvSpPr>
        <p:spPr>
          <a:xfrm>
            <a:off x="260751" y="1713468"/>
            <a:ext cx="4168129" cy="4832092"/>
          </a:xfrm>
          <a:prstGeom prst="rect">
            <a:avLst/>
          </a:prstGeom>
          <a:noFill/>
        </p:spPr>
        <p:txBody>
          <a:bodyPr wrap="square">
            <a:spAutoFit/>
          </a:bodyPr>
          <a:lstStyle/>
          <a:p>
            <a:r>
              <a:rPr lang="fr-CH" dirty="0"/>
              <a:t>Ce R-</a:t>
            </a:r>
            <a:r>
              <a:rPr lang="fr-CH" dirty="0" err="1"/>
              <a:t>Tree</a:t>
            </a:r>
            <a:r>
              <a:rPr lang="fr-CH" dirty="0"/>
              <a:t> organise les objets spatiaux de manière à ce qu'une recherche spatiale soit une promenade rapide dans l'arbre.</a:t>
            </a:r>
          </a:p>
          <a:p>
            <a:endParaRPr lang="fr-CH" dirty="0"/>
          </a:p>
          <a:p>
            <a:r>
              <a:rPr lang="fr-CH" dirty="0"/>
              <a:t>Pour trouver quel objet contient            ?</a:t>
            </a:r>
          </a:p>
          <a:p>
            <a:endParaRPr lang="fr-CH" dirty="0"/>
          </a:p>
          <a:p>
            <a:endParaRPr lang="fr-CH" dirty="0"/>
          </a:p>
          <a:p>
            <a:endParaRPr lang="fr-CH" dirty="0"/>
          </a:p>
          <a:p>
            <a:pPr marL="285750" indent="-285750">
              <a:buFont typeface="Arial" panose="020B0604020202020204" pitchFamily="34" charset="0"/>
              <a:buChar char="•"/>
            </a:pPr>
            <a:r>
              <a:rPr lang="fr-CH" dirty="0"/>
              <a:t>Le système vérifie d'abord s'il est dans </a:t>
            </a:r>
            <a:r>
              <a:rPr lang="fr-CH" dirty="0">
                <a:solidFill>
                  <a:srgbClr val="FF0000"/>
                </a:solidFill>
              </a:rPr>
              <a:t>T</a:t>
            </a:r>
            <a:r>
              <a:rPr lang="fr-CH" dirty="0"/>
              <a:t> ou </a:t>
            </a:r>
            <a:r>
              <a:rPr lang="fr-CH" dirty="0">
                <a:solidFill>
                  <a:srgbClr val="FF0000"/>
                </a:solidFill>
              </a:rPr>
              <a:t>U</a:t>
            </a:r>
            <a:r>
              <a:rPr lang="fr-CH" dirty="0"/>
              <a:t> (</a:t>
            </a:r>
            <a:r>
              <a:rPr lang="fr-CH" dirty="0">
                <a:solidFill>
                  <a:srgbClr val="FF0000"/>
                </a:solidFill>
              </a:rPr>
              <a:t>T</a:t>
            </a:r>
            <a:r>
              <a:rPr lang="fr-CH" dirty="0"/>
              <a:t>).</a:t>
            </a:r>
          </a:p>
          <a:p>
            <a:pPr marL="285750" indent="-285750">
              <a:buFont typeface="Arial" panose="020B0604020202020204" pitchFamily="34" charset="0"/>
              <a:buChar char="•"/>
            </a:pPr>
            <a:r>
              <a:rPr lang="fr-CH" dirty="0"/>
              <a:t>Il vérifie ensuite s'il se trouve dans </a:t>
            </a:r>
            <a:r>
              <a:rPr lang="fr-CH" dirty="0">
                <a:solidFill>
                  <a:schemeClr val="tx2">
                    <a:lumMod val="20000"/>
                    <a:lumOff val="80000"/>
                  </a:schemeClr>
                </a:solidFill>
              </a:rPr>
              <a:t>N</a:t>
            </a:r>
            <a:r>
              <a:rPr lang="fr-CH" dirty="0"/>
              <a:t>, </a:t>
            </a:r>
            <a:r>
              <a:rPr lang="fr-CH" dirty="0">
                <a:solidFill>
                  <a:schemeClr val="tx2">
                    <a:lumMod val="20000"/>
                    <a:lumOff val="80000"/>
                  </a:schemeClr>
                </a:solidFill>
              </a:rPr>
              <a:t>P</a:t>
            </a:r>
            <a:r>
              <a:rPr lang="fr-CH" dirty="0"/>
              <a:t> ou </a:t>
            </a:r>
            <a:r>
              <a:rPr lang="fr-CH" dirty="0">
                <a:solidFill>
                  <a:schemeClr val="tx2">
                    <a:lumMod val="20000"/>
                    <a:lumOff val="80000"/>
                  </a:schemeClr>
                </a:solidFill>
              </a:rPr>
              <a:t>Q</a:t>
            </a:r>
            <a:r>
              <a:rPr lang="fr-CH" dirty="0"/>
              <a:t> (</a:t>
            </a:r>
            <a:r>
              <a:rPr lang="fr-CH" dirty="0">
                <a:solidFill>
                  <a:schemeClr val="tx2">
                    <a:lumMod val="20000"/>
                    <a:lumOff val="80000"/>
                  </a:schemeClr>
                </a:solidFill>
              </a:rPr>
              <a:t>P</a:t>
            </a:r>
            <a:r>
              <a:rPr lang="fr-CH" dirty="0"/>
              <a:t>). </a:t>
            </a:r>
          </a:p>
          <a:p>
            <a:pPr marL="285750" indent="-285750">
              <a:buFont typeface="Arial" panose="020B0604020202020204" pitchFamily="34" charset="0"/>
              <a:buChar char="•"/>
            </a:pPr>
            <a:r>
              <a:rPr lang="fr-CH" dirty="0"/>
              <a:t>Il vérifie ensuite s'il se trouve dans </a:t>
            </a:r>
            <a:r>
              <a:rPr lang="fr-CH" b="1" dirty="0"/>
              <a:t>C</a:t>
            </a:r>
            <a:r>
              <a:rPr lang="fr-CH" dirty="0"/>
              <a:t>, </a:t>
            </a:r>
            <a:r>
              <a:rPr lang="fr-CH" b="1" dirty="0"/>
              <a:t>D</a:t>
            </a:r>
            <a:r>
              <a:rPr lang="fr-CH" dirty="0"/>
              <a:t> ou </a:t>
            </a:r>
            <a:r>
              <a:rPr lang="fr-CH" b="1" dirty="0"/>
              <a:t>E</a:t>
            </a:r>
            <a:r>
              <a:rPr lang="fr-CH" dirty="0"/>
              <a:t> (</a:t>
            </a:r>
            <a:r>
              <a:rPr lang="fr-CH" b="1" dirty="0"/>
              <a:t>D</a:t>
            </a:r>
            <a:r>
              <a:rPr lang="fr-CH" dirty="0"/>
              <a:t>).</a:t>
            </a:r>
          </a:p>
          <a:p>
            <a:endParaRPr lang="fr-CH" dirty="0"/>
          </a:p>
          <a:p>
            <a:r>
              <a:rPr lang="fr-CH" dirty="0"/>
              <a:t>Seules 8 cases doivent être testées.  Pour un balayage complet de la table, il faudrait tester les 13 cases. Plus la table est grande, plus l'index est puissant.</a:t>
            </a:r>
          </a:p>
          <a:p>
            <a:endParaRPr lang="fr-CH" dirty="0"/>
          </a:p>
          <a:p>
            <a:endParaRPr lang="fr-CH" dirty="0"/>
          </a:p>
          <a:p>
            <a:r>
              <a:rPr lang="fr-CH" dirty="0"/>
              <a:t>   </a:t>
            </a:r>
          </a:p>
        </p:txBody>
      </p:sp>
      <p:pic>
        <p:nvPicPr>
          <p:cNvPr id="8" name="Picture 7">
            <a:extLst>
              <a:ext uri="{FF2B5EF4-FFF2-40B4-BE49-F238E27FC236}">
                <a16:creationId xmlns:a16="http://schemas.microsoft.com/office/drawing/2014/main" id="{28105C81-24D1-4C72-8428-C221B2999C75}"/>
              </a:ext>
            </a:extLst>
          </p:cNvPr>
          <p:cNvPicPr>
            <a:picLocks noChangeAspect="1"/>
          </p:cNvPicPr>
          <p:nvPr/>
        </p:nvPicPr>
        <p:blipFill>
          <a:blip r:embed="rId4"/>
          <a:stretch>
            <a:fillRect/>
          </a:stretch>
        </p:blipFill>
        <p:spPr>
          <a:xfrm>
            <a:off x="2914096" y="2578176"/>
            <a:ext cx="352474" cy="304843"/>
          </a:xfrm>
          <a:prstGeom prst="rect">
            <a:avLst/>
          </a:prstGeom>
        </p:spPr>
      </p:pic>
    </p:spTree>
    <p:extLst>
      <p:ext uri="{BB962C8B-B14F-4D97-AF65-F5344CB8AC3E}">
        <p14:creationId xmlns:p14="http://schemas.microsoft.com/office/powerpoint/2010/main" val="172325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97310" y="1314870"/>
            <a:ext cx="7622117" cy="2277547"/>
          </a:xfrm>
          <a:prstGeom prst="rect">
            <a:avLst/>
          </a:prstGeom>
          <a:noFill/>
        </p:spPr>
        <p:txBody>
          <a:bodyPr wrap="square">
            <a:spAutoFit/>
          </a:bodyPr>
          <a:lstStyle/>
          <a:p>
            <a:r>
              <a:rPr lang="fr-CH" dirty="0"/>
              <a:t>POSTGIS offre quatre types spatiaux principaux</a:t>
            </a:r>
          </a:p>
          <a:p>
            <a:pPr marL="285750" indent="-285750">
              <a:buFont typeface="Arial" panose="020B0604020202020204" pitchFamily="34" charset="0"/>
              <a:buChar char="•"/>
            </a:pPr>
            <a:r>
              <a:rPr lang="fr-CH" sz="1800" b="1" i="0" u="none" strike="noStrike" baseline="0" dirty="0" err="1">
                <a:latin typeface="Calibri-Bold"/>
              </a:rPr>
              <a:t>Geometry</a:t>
            </a:r>
            <a:r>
              <a:rPr lang="fr-CH" dirty="0"/>
              <a:t> : type planaire basé sur les mathématiques cartésiennes (éléments : points, lignes, polygones, ...).</a:t>
            </a:r>
          </a:p>
          <a:p>
            <a:pPr marL="285750" indent="-285750">
              <a:buFont typeface="Arial" panose="020B0604020202020204" pitchFamily="34" charset="0"/>
              <a:buChar char="•"/>
            </a:pPr>
            <a:r>
              <a:rPr lang="fr-CH" sz="1800" b="1" i="0" u="none" strike="noStrike" baseline="0" dirty="0" err="1">
                <a:latin typeface="Calibri-Bold"/>
              </a:rPr>
              <a:t>Geography</a:t>
            </a:r>
            <a:r>
              <a:rPr lang="fr-CH" dirty="0"/>
              <a:t> : type géodésique sphéroïdal (des lignes et des polygones sont dessinés sur une surface courbe).</a:t>
            </a:r>
          </a:p>
          <a:p>
            <a:pPr marL="285750" indent="-285750">
              <a:buFont typeface="Arial" panose="020B0604020202020204" pitchFamily="34" charset="0"/>
              <a:buChar char="•"/>
            </a:pPr>
            <a:r>
              <a:rPr lang="fr-CH" sz="1800" b="1" i="0" u="none" strike="noStrike" baseline="0" dirty="0" err="1">
                <a:latin typeface="Calibri-Bold"/>
              </a:rPr>
              <a:t>Topology</a:t>
            </a:r>
            <a:r>
              <a:rPr lang="fr-CH" sz="1800" b="1" i="0" u="none" strike="noStrike" baseline="0" dirty="0">
                <a:latin typeface="Calibri-Bold"/>
              </a:rPr>
              <a:t> : </a:t>
            </a:r>
            <a:r>
              <a:rPr lang="fr-CH" dirty="0"/>
              <a:t>type de modèle relationnel. Les objets sont représentés comme un réseau de nœuds et d'arêtes.</a:t>
            </a:r>
          </a:p>
          <a:p>
            <a:pPr marL="285750" indent="-285750">
              <a:buFont typeface="Arial" panose="020B0604020202020204" pitchFamily="34" charset="0"/>
              <a:buChar char="•"/>
            </a:pPr>
            <a:r>
              <a:rPr lang="fr-CH" sz="1800" b="1" i="0" u="none" strike="noStrike" baseline="0" dirty="0">
                <a:latin typeface="Calibri-Bold"/>
              </a:rPr>
              <a:t>Raster</a:t>
            </a:r>
            <a:r>
              <a:rPr lang="fr-CH" dirty="0"/>
              <a:t> : l'espace est modélisé comme une grille de cellules rectangulaires, chacune contenant une valeur numérique</a:t>
            </a:r>
          </a:p>
        </p:txBody>
      </p:sp>
      <p:pic>
        <p:nvPicPr>
          <p:cNvPr id="3" name="Picture 2">
            <a:extLst>
              <a:ext uri="{FF2B5EF4-FFF2-40B4-BE49-F238E27FC236}">
                <a16:creationId xmlns:a16="http://schemas.microsoft.com/office/drawing/2014/main" id="{24FDC758-3B4C-42C1-8501-A9640491E938}"/>
              </a:ext>
            </a:extLst>
          </p:cNvPr>
          <p:cNvPicPr>
            <a:picLocks noChangeAspect="1"/>
          </p:cNvPicPr>
          <p:nvPr/>
        </p:nvPicPr>
        <p:blipFill>
          <a:blip r:embed="rId3"/>
          <a:stretch>
            <a:fillRect/>
          </a:stretch>
        </p:blipFill>
        <p:spPr>
          <a:xfrm>
            <a:off x="2364649" y="3592417"/>
            <a:ext cx="4161657" cy="3011120"/>
          </a:xfrm>
          <a:prstGeom prst="rect">
            <a:avLst/>
          </a:prstGeom>
        </p:spPr>
      </p:pic>
    </p:spTree>
    <p:extLst>
      <p:ext uri="{BB962C8B-B14F-4D97-AF65-F5344CB8AC3E}">
        <p14:creationId xmlns:p14="http://schemas.microsoft.com/office/powerpoint/2010/main" val="2595961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522816" y="2121693"/>
            <a:ext cx="7622117" cy="738664"/>
          </a:xfrm>
          <a:prstGeom prst="rect">
            <a:avLst/>
          </a:prstGeom>
          <a:noFill/>
        </p:spPr>
        <p:txBody>
          <a:bodyPr wrap="square">
            <a:spAutoFit/>
          </a:bodyPr>
          <a:lstStyle/>
          <a:p>
            <a:r>
              <a:rPr lang="fr-CH" dirty="0"/>
              <a:t>Le sous-types de géométrie le plus simple : Points</a:t>
            </a:r>
          </a:p>
          <a:p>
            <a:endParaRPr lang="fr-CH" dirty="0"/>
          </a:p>
          <a:p>
            <a:endParaRPr lang="fr-CH" dirty="0"/>
          </a:p>
        </p:txBody>
      </p:sp>
      <p:pic>
        <p:nvPicPr>
          <p:cNvPr id="3" name="Picture 2">
            <a:extLst>
              <a:ext uri="{FF2B5EF4-FFF2-40B4-BE49-F238E27FC236}">
                <a16:creationId xmlns:a16="http://schemas.microsoft.com/office/drawing/2014/main" id="{B153B4F1-0860-4961-98AD-3AC51D9322C9}"/>
              </a:ext>
            </a:extLst>
          </p:cNvPr>
          <p:cNvPicPr>
            <a:picLocks noChangeAspect="1"/>
          </p:cNvPicPr>
          <p:nvPr/>
        </p:nvPicPr>
        <p:blipFill>
          <a:blip r:embed="rId3"/>
          <a:stretch>
            <a:fillRect/>
          </a:stretch>
        </p:blipFill>
        <p:spPr>
          <a:xfrm>
            <a:off x="1493307" y="2640224"/>
            <a:ext cx="5681133" cy="1909869"/>
          </a:xfrm>
          <a:prstGeom prst="rect">
            <a:avLst/>
          </a:prstGeom>
        </p:spPr>
      </p:pic>
      <p:pic>
        <p:nvPicPr>
          <p:cNvPr id="5" name="Picture 4">
            <a:extLst>
              <a:ext uri="{FF2B5EF4-FFF2-40B4-BE49-F238E27FC236}">
                <a16:creationId xmlns:a16="http://schemas.microsoft.com/office/drawing/2014/main" id="{60CB3BC1-FC36-4A5F-81C2-E065713284B0}"/>
              </a:ext>
            </a:extLst>
          </p:cNvPr>
          <p:cNvPicPr>
            <a:picLocks noChangeAspect="1"/>
          </p:cNvPicPr>
          <p:nvPr/>
        </p:nvPicPr>
        <p:blipFill>
          <a:blip r:embed="rId4"/>
          <a:stretch>
            <a:fillRect/>
          </a:stretch>
        </p:blipFill>
        <p:spPr>
          <a:xfrm>
            <a:off x="1196977" y="4688489"/>
            <a:ext cx="6609086" cy="1263578"/>
          </a:xfrm>
          <a:prstGeom prst="rect">
            <a:avLst/>
          </a:prstGeom>
        </p:spPr>
      </p:pic>
    </p:spTree>
    <p:extLst>
      <p:ext uri="{BB962C8B-B14F-4D97-AF65-F5344CB8AC3E}">
        <p14:creationId xmlns:p14="http://schemas.microsoft.com/office/powerpoint/2010/main" val="3249050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4" name="Picture 3">
            <a:extLst>
              <a:ext uri="{FF2B5EF4-FFF2-40B4-BE49-F238E27FC236}">
                <a16:creationId xmlns:a16="http://schemas.microsoft.com/office/drawing/2014/main" id="{8A9D8310-54D9-47B2-8C58-EA523B30DE1C}"/>
              </a:ext>
            </a:extLst>
          </p:cNvPr>
          <p:cNvPicPr>
            <a:picLocks noChangeAspect="1"/>
          </p:cNvPicPr>
          <p:nvPr/>
        </p:nvPicPr>
        <p:blipFill rotWithShape="1">
          <a:blip r:embed="rId3"/>
          <a:srcRect t="1631"/>
          <a:stretch/>
        </p:blipFill>
        <p:spPr>
          <a:xfrm>
            <a:off x="516466" y="2169511"/>
            <a:ext cx="8111067" cy="2963353"/>
          </a:xfrm>
          <a:prstGeom prst="rect">
            <a:avLst/>
          </a:prstGeom>
        </p:spPr>
      </p:pic>
    </p:spTree>
    <p:extLst>
      <p:ext uri="{BB962C8B-B14F-4D97-AF65-F5344CB8AC3E}">
        <p14:creationId xmlns:p14="http://schemas.microsoft.com/office/powerpoint/2010/main" val="3936692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3" name="Picture 2">
            <a:extLst>
              <a:ext uri="{FF2B5EF4-FFF2-40B4-BE49-F238E27FC236}">
                <a16:creationId xmlns:a16="http://schemas.microsoft.com/office/drawing/2014/main" id="{E42E2D4A-8122-44EF-884E-019DDC51F022}"/>
              </a:ext>
            </a:extLst>
          </p:cNvPr>
          <p:cNvPicPr>
            <a:picLocks noChangeAspect="1"/>
          </p:cNvPicPr>
          <p:nvPr/>
        </p:nvPicPr>
        <p:blipFill>
          <a:blip r:embed="rId3"/>
          <a:stretch>
            <a:fillRect/>
          </a:stretch>
        </p:blipFill>
        <p:spPr>
          <a:xfrm>
            <a:off x="592667" y="2049005"/>
            <a:ext cx="7543800" cy="3003431"/>
          </a:xfrm>
          <a:prstGeom prst="rect">
            <a:avLst/>
          </a:prstGeom>
        </p:spPr>
      </p:pic>
    </p:spTree>
    <p:extLst>
      <p:ext uri="{BB962C8B-B14F-4D97-AF65-F5344CB8AC3E}">
        <p14:creationId xmlns:p14="http://schemas.microsoft.com/office/powerpoint/2010/main" val="1972789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pic>
        <p:nvPicPr>
          <p:cNvPr id="4" name="Picture 3">
            <a:extLst>
              <a:ext uri="{FF2B5EF4-FFF2-40B4-BE49-F238E27FC236}">
                <a16:creationId xmlns:a16="http://schemas.microsoft.com/office/drawing/2014/main" id="{C044A60E-E1F3-42BD-9CAB-A40FFB19BEC0}"/>
              </a:ext>
            </a:extLst>
          </p:cNvPr>
          <p:cNvPicPr>
            <a:picLocks noChangeAspect="1"/>
          </p:cNvPicPr>
          <p:nvPr/>
        </p:nvPicPr>
        <p:blipFill>
          <a:blip r:embed="rId3"/>
          <a:stretch>
            <a:fillRect/>
          </a:stretch>
        </p:blipFill>
        <p:spPr>
          <a:xfrm>
            <a:off x="563033" y="1559542"/>
            <a:ext cx="8017933" cy="1407623"/>
          </a:xfrm>
          <a:prstGeom prst="rect">
            <a:avLst/>
          </a:prstGeom>
        </p:spPr>
      </p:pic>
      <p:sp>
        <p:nvSpPr>
          <p:cNvPr id="9" name="TextBox 8">
            <a:extLst>
              <a:ext uri="{FF2B5EF4-FFF2-40B4-BE49-F238E27FC236}">
                <a16:creationId xmlns:a16="http://schemas.microsoft.com/office/drawing/2014/main" id="{9E59764D-5EFF-4C80-A6DD-0B616FF67379}"/>
              </a:ext>
            </a:extLst>
          </p:cNvPr>
          <p:cNvSpPr txBox="1"/>
          <p:nvPr/>
        </p:nvSpPr>
        <p:spPr>
          <a:xfrm>
            <a:off x="658284" y="3237467"/>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336551" y="4314797"/>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spTree>
    <p:extLst>
      <p:ext uri="{BB962C8B-B14F-4D97-AF65-F5344CB8AC3E}">
        <p14:creationId xmlns:p14="http://schemas.microsoft.com/office/powerpoint/2010/main" val="1452788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243417" y="2596089"/>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pic>
        <p:nvPicPr>
          <p:cNvPr id="3" name="Picture 2">
            <a:extLst>
              <a:ext uri="{FF2B5EF4-FFF2-40B4-BE49-F238E27FC236}">
                <a16:creationId xmlns:a16="http://schemas.microsoft.com/office/drawing/2014/main" id="{634D3342-DE50-48A0-AFF2-15473EEEC153}"/>
              </a:ext>
            </a:extLst>
          </p:cNvPr>
          <p:cNvPicPr>
            <a:picLocks noChangeAspect="1"/>
          </p:cNvPicPr>
          <p:nvPr/>
        </p:nvPicPr>
        <p:blipFill>
          <a:blip r:embed="rId3"/>
          <a:stretch>
            <a:fillRect/>
          </a:stretch>
        </p:blipFill>
        <p:spPr>
          <a:xfrm>
            <a:off x="838200" y="4202111"/>
            <a:ext cx="7747000" cy="2356173"/>
          </a:xfrm>
          <a:prstGeom prst="rect">
            <a:avLst/>
          </a:prstGeom>
        </p:spPr>
      </p:pic>
    </p:spTree>
    <p:extLst>
      <p:ext uri="{BB962C8B-B14F-4D97-AF65-F5344CB8AC3E}">
        <p14:creationId xmlns:p14="http://schemas.microsoft.com/office/powerpoint/2010/main" val="1233952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sp>
        <p:nvSpPr>
          <p:cNvPr id="2" name="TextBox 1">
            <a:extLst>
              <a:ext uri="{FF2B5EF4-FFF2-40B4-BE49-F238E27FC236}">
                <a16:creationId xmlns:a16="http://schemas.microsoft.com/office/drawing/2014/main" id="{F4BF412C-8B91-4686-A3C2-CFE5CAB2673A}"/>
              </a:ext>
            </a:extLst>
          </p:cNvPr>
          <p:cNvSpPr txBox="1"/>
          <p:nvPr/>
        </p:nvSpPr>
        <p:spPr>
          <a:xfrm>
            <a:off x="880533" y="1811867"/>
            <a:ext cx="5063067" cy="307777"/>
          </a:xfrm>
          <a:prstGeom prst="rect">
            <a:avLst/>
          </a:prstGeom>
          <a:noFill/>
        </p:spPr>
        <p:txBody>
          <a:bodyPr wrap="square" rtlCol="0">
            <a:spAutoFit/>
          </a:bodyPr>
          <a:lstStyle/>
          <a:p>
            <a:r>
              <a:rPr lang="fr-CH" b="1" dirty="0"/>
              <a:t>Je souhaite stocker des information géographiques </a:t>
            </a:r>
          </a:p>
        </p:txBody>
      </p:sp>
      <p:pic>
        <p:nvPicPr>
          <p:cNvPr id="8" name="Picture 7">
            <a:extLst>
              <a:ext uri="{FF2B5EF4-FFF2-40B4-BE49-F238E27FC236}">
                <a16:creationId xmlns:a16="http://schemas.microsoft.com/office/drawing/2014/main" id="{CAD23A10-8149-4239-8FFF-504B1ABC2D08}"/>
              </a:ext>
            </a:extLst>
          </p:cNvPr>
          <p:cNvPicPr>
            <a:picLocks noChangeAspect="1"/>
          </p:cNvPicPr>
          <p:nvPr/>
        </p:nvPicPr>
        <p:blipFill>
          <a:blip r:embed="rId3"/>
          <a:stretch>
            <a:fillRect/>
          </a:stretch>
        </p:blipFill>
        <p:spPr>
          <a:xfrm>
            <a:off x="440268" y="3812673"/>
            <a:ext cx="3546644" cy="1301417"/>
          </a:xfrm>
          <a:prstGeom prst="rect">
            <a:avLst/>
          </a:prstGeom>
        </p:spPr>
      </p:pic>
      <p:pic>
        <p:nvPicPr>
          <p:cNvPr id="11" name="Picture 10">
            <a:extLst>
              <a:ext uri="{FF2B5EF4-FFF2-40B4-BE49-F238E27FC236}">
                <a16:creationId xmlns:a16="http://schemas.microsoft.com/office/drawing/2014/main" id="{C1897906-B06A-4484-ABBD-385D6507DF86}"/>
              </a:ext>
            </a:extLst>
          </p:cNvPr>
          <p:cNvPicPr>
            <a:picLocks noChangeAspect="1"/>
          </p:cNvPicPr>
          <p:nvPr/>
        </p:nvPicPr>
        <p:blipFill>
          <a:blip r:embed="rId4"/>
          <a:stretch>
            <a:fillRect/>
          </a:stretch>
        </p:blipFill>
        <p:spPr>
          <a:xfrm>
            <a:off x="1196977" y="2451529"/>
            <a:ext cx="2446867" cy="1376363"/>
          </a:xfrm>
          <a:prstGeom prst="rect">
            <a:avLst/>
          </a:prstGeom>
        </p:spPr>
      </p:pic>
      <p:pic>
        <p:nvPicPr>
          <p:cNvPr id="14" name="Picture 13">
            <a:extLst>
              <a:ext uri="{FF2B5EF4-FFF2-40B4-BE49-F238E27FC236}">
                <a16:creationId xmlns:a16="http://schemas.microsoft.com/office/drawing/2014/main" id="{999F85F7-30E4-4E64-B1EC-EEF6DC754FEC}"/>
              </a:ext>
            </a:extLst>
          </p:cNvPr>
          <p:cNvPicPr>
            <a:picLocks noChangeAspect="1"/>
          </p:cNvPicPr>
          <p:nvPr/>
        </p:nvPicPr>
        <p:blipFill>
          <a:blip r:embed="rId5"/>
          <a:stretch>
            <a:fillRect/>
          </a:stretch>
        </p:blipFill>
        <p:spPr>
          <a:xfrm>
            <a:off x="6749478" y="2119644"/>
            <a:ext cx="1196975" cy="1196975"/>
          </a:xfrm>
          <a:prstGeom prst="rect">
            <a:avLst/>
          </a:prstGeom>
        </p:spPr>
      </p:pic>
      <p:pic>
        <p:nvPicPr>
          <p:cNvPr id="16" name="Picture 15">
            <a:extLst>
              <a:ext uri="{FF2B5EF4-FFF2-40B4-BE49-F238E27FC236}">
                <a16:creationId xmlns:a16="http://schemas.microsoft.com/office/drawing/2014/main" id="{27350C85-1B07-4191-97FD-268F73AC2E74}"/>
              </a:ext>
            </a:extLst>
          </p:cNvPr>
          <p:cNvPicPr>
            <a:picLocks noChangeAspect="1"/>
          </p:cNvPicPr>
          <p:nvPr/>
        </p:nvPicPr>
        <p:blipFill>
          <a:blip r:embed="rId6"/>
          <a:stretch>
            <a:fillRect/>
          </a:stretch>
        </p:blipFill>
        <p:spPr>
          <a:xfrm>
            <a:off x="4353983" y="3424774"/>
            <a:ext cx="2292350" cy="889000"/>
          </a:xfrm>
          <a:prstGeom prst="rect">
            <a:avLst/>
          </a:prstGeom>
        </p:spPr>
      </p:pic>
      <p:pic>
        <p:nvPicPr>
          <p:cNvPr id="19" name="Picture 18">
            <a:extLst>
              <a:ext uri="{FF2B5EF4-FFF2-40B4-BE49-F238E27FC236}">
                <a16:creationId xmlns:a16="http://schemas.microsoft.com/office/drawing/2014/main" id="{7453C553-C22A-4ED3-B0FD-9650EFA5B90F}"/>
              </a:ext>
            </a:extLst>
          </p:cNvPr>
          <p:cNvPicPr>
            <a:picLocks noChangeAspect="1"/>
          </p:cNvPicPr>
          <p:nvPr/>
        </p:nvPicPr>
        <p:blipFill>
          <a:blip r:embed="rId7"/>
          <a:stretch>
            <a:fillRect/>
          </a:stretch>
        </p:blipFill>
        <p:spPr>
          <a:xfrm>
            <a:off x="5901267" y="4621749"/>
            <a:ext cx="1664537" cy="1717247"/>
          </a:xfrm>
          <a:prstGeom prst="rect">
            <a:avLst/>
          </a:prstGeom>
        </p:spPr>
      </p:pic>
    </p:spTree>
    <p:extLst>
      <p:ext uri="{BB962C8B-B14F-4D97-AF65-F5344CB8AC3E}">
        <p14:creationId xmlns:p14="http://schemas.microsoft.com/office/powerpoint/2010/main" val="813696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923330"/>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SELECT id, </a:t>
            </a:r>
            <a:r>
              <a:rPr lang="en-GB" sz="1800" b="0" i="0" u="none" strike="noStrike" baseline="0" dirty="0" err="1">
                <a:solidFill>
                  <a:srgbClr val="FF0000"/>
                </a:solidFill>
                <a:latin typeface="Consolas" panose="020B0609020204030204" pitchFamily="49" charset="0"/>
              </a:rPr>
              <a:t>ST_AsText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err="1">
                <a:solidFill>
                  <a:srgbClr val="FF0000"/>
                </a:solidFill>
                <a:latin typeface="Consolas" panose="020B0609020204030204" pitchFamily="49" charset="0"/>
              </a:rPr>
              <a:t>ST_AsEwkt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ST_X(</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ST_Y(</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p>
          <a:p>
            <a:pPr algn="l"/>
            <a:r>
              <a:rPr lang="fr-CH" sz="1800" b="0" i="0" u="none" strike="noStrike" baseline="0" dirty="0">
                <a:solidFill>
                  <a:srgbClr val="000000"/>
                </a:solidFill>
                <a:latin typeface="Consolas" panose="020B0609020204030204" pitchFamily="49" charset="0"/>
              </a:rPr>
              <a:t>FROM </a:t>
            </a:r>
            <a:r>
              <a:rPr lang="fr-CH" sz="1800" b="0" i="0" u="none" strike="noStrike" baseline="0" dirty="0" err="1">
                <a:solidFill>
                  <a:srgbClr val="000000"/>
                </a:solidFill>
                <a:latin typeface="Consolas" panose="020B0609020204030204" pitchFamily="49" charset="0"/>
              </a:rPr>
              <a:t>cities</a:t>
            </a:r>
            <a:r>
              <a:rPr lang="fr-CH" sz="1800" b="0" i="0" u="none" strike="noStrike" baseline="0" dirty="0">
                <a:solidFill>
                  <a:srgbClr val="000000"/>
                </a:solidFill>
                <a:latin typeface="Consolas" panose="020B0609020204030204" pitchFamily="49" charset="0"/>
              </a:rPr>
              <a:t>;</a:t>
            </a:r>
            <a:endParaRPr lang="fr-CH" dirty="0"/>
          </a:p>
        </p:txBody>
      </p:sp>
      <p:pic>
        <p:nvPicPr>
          <p:cNvPr id="4" name="Picture 3">
            <a:extLst>
              <a:ext uri="{FF2B5EF4-FFF2-40B4-BE49-F238E27FC236}">
                <a16:creationId xmlns:a16="http://schemas.microsoft.com/office/drawing/2014/main" id="{CA112C54-AAA1-4A82-B50A-1C2A301F3BE2}"/>
              </a:ext>
            </a:extLst>
          </p:cNvPr>
          <p:cNvPicPr>
            <a:picLocks noChangeAspect="1"/>
          </p:cNvPicPr>
          <p:nvPr/>
        </p:nvPicPr>
        <p:blipFill>
          <a:blip r:embed="rId3"/>
          <a:stretch>
            <a:fillRect/>
          </a:stretch>
        </p:blipFill>
        <p:spPr>
          <a:xfrm>
            <a:off x="440267" y="3094664"/>
            <a:ext cx="7645400" cy="997987"/>
          </a:xfrm>
          <a:prstGeom prst="rect">
            <a:avLst/>
          </a:prstGeom>
        </p:spPr>
      </p:pic>
    </p:spTree>
    <p:extLst>
      <p:ext uri="{BB962C8B-B14F-4D97-AF65-F5344CB8AC3E}">
        <p14:creationId xmlns:p14="http://schemas.microsoft.com/office/powerpoint/2010/main" val="1127956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17" name="Picture 16">
            <a:extLst>
              <a:ext uri="{FF2B5EF4-FFF2-40B4-BE49-F238E27FC236}">
                <a16:creationId xmlns:a16="http://schemas.microsoft.com/office/drawing/2014/main" id="{C39B920D-8F66-4A70-8B37-C9699AA8B033}"/>
              </a:ext>
            </a:extLst>
          </p:cNvPr>
          <p:cNvPicPr>
            <a:picLocks noChangeAspect="1"/>
          </p:cNvPicPr>
          <p:nvPr/>
        </p:nvPicPr>
        <p:blipFill>
          <a:blip r:embed="rId4"/>
          <a:stretch>
            <a:fillRect/>
          </a:stretch>
        </p:blipFill>
        <p:spPr>
          <a:xfrm>
            <a:off x="0" y="1404887"/>
            <a:ext cx="9144000" cy="4894894"/>
          </a:xfrm>
          <a:prstGeom prst="rect">
            <a:avLst/>
          </a:prstGeom>
        </p:spPr>
      </p:pic>
    </p:spTree>
    <p:extLst>
      <p:ext uri="{BB962C8B-B14F-4D97-AF65-F5344CB8AC3E}">
        <p14:creationId xmlns:p14="http://schemas.microsoft.com/office/powerpoint/2010/main" val="1931660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021D269D-B7EE-4A22-9AFF-7FAB5DB6A6AC}"/>
              </a:ext>
            </a:extLst>
          </p:cNvPr>
          <p:cNvPicPr>
            <a:picLocks noChangeAspect="1"/>
          </p:cNvPicPr>
          <p:nvPr/>
        </p:nvPicPr>
        <p:blipFill>
          <a:blip r:embed="rId4"/>
          <a:stretch>
            <a:fillRect/>
          </a:stretch>
        </p:blipFill>
        <p:spPr>
          <a:xfrm>
            <a:off x="0" y="1379486"/>
            <a:ext cx="9144000" cy="4894894"/>
          </a:xfrm>
          <a:prstGeom prst="rect">
            <a:avLst/>
          </a:prstGeom>
        </p:spPr>
      </p:pic>
    </p:spTree>
    <p:extLst>
      <p:ext uri="{BB962C8B-B14F-4D97-AF65-F5344CB8AC3E}">
        <p14:creationId xmlns:p14="http://schemas.microsoft.com/office/powerpoint/2010/main" val="4052259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01C36B75-1F92-4DC2-9BC9-488A6730AA74}"/>
              </a:ext>
            </a:extLst>
          </p:cNvPr>
          <p:cNvPicPr>
            <a:picLocks noChangeAspect="1"/>
          </p:cNvPicPr>
          <p:nvPr/>
        </p:nvPicPr>
        <p:blipFill>
          <a:blip r:embed="rId4"/>
          <a:stretch>
            <a:fillRect/>
          </a:stretch>
        </p:blipFill>
        <p:spPr>
          <a:xfrm>
            <a:off x="0" y="1379486"/>
            <a:ext cx="9144000" cy="4894894"/>
          </a:xfrm>
          <a:prstGeom prst="rect">
            <a:avLst/>
          </a:prstGeom>
        </p:spPr>
      </p:pic>
    </p:spTree>
    <p:extLst>
      <p:ext uri="{BB962C8B-B14F-4D97-AF65-F5344CB8AC3E}">
        <p14:creationId xmlns:p14="http://schemas.microsoft.com/office/powerpoint/2010/main" val="218891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16" name="Picture 15">
            <a:extLst>
              <a:ext uri="{FF2B5EF4-FFF2-40B4-BE49-F238E27FC236}">
                <a16:creationId xmlns:a16="http://schemas.microsoft.com/office/drawing/2014/main" id="{33E1203E-A8F7-42AD-8B38-DE34903D73AE}"/>
              </a:ext>
            </a:extLst>
          </p:cNvPr>
          <p:cNvPicPr>
            <a:picLocks noChangeAspect="1"/>
          </p:cNvPicPr>
          <p:nvPr/>
        </p:nvPicPr>
        <p:blipFill>
          <a:blip r:embed="rId4"/>
          <a:stretch>
            <a:fillRect/>
          </a:stretch>
        </p:blipFill>
        <p:spPr>
          <a:xfrm>
            <a:off x="0" y="1396419"/>
            <a:ext cx="9144000" cy="4894894"/>
          </a:xfrm>
          <a:prstGeom prst="rect">
            <a:avLst/>
          </a:prstGeom>
        </p:spPr>
      </p:pic>
    </p:spTree>
    <p:extLst>
      <p:ext uri="{BB962C8B-B14F-4D97-AF65-F5344CB8AC3E}">
        <p14:creationId xmlns:p14="http://schemas.microsoft.com/office/powerpoint/2010/main" val="555466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4A78A936-A1FD-4CCF-B663-A3A9D8BB9151}"/>
              </a:ext>
            </a:extLst>
          </p:cNvPr>
          <p:cNvSpPr txBox="1"/>
          <p:nvPr/>
        </p:nvSpPr>
        <p:spPr>
          <a:xfrm>
            <a:off x="629770" y="1625461"/>
            <a:ext cx="7680512" cy="307777"/>
          </a:xfrm>
          <a:prstGeom prst="rect">
            <a:avLst/>
          </a:prstGeom>
          <a:noFill/>
        </p:spPr>
        <p:txBody>
          <a:bodyPr wrap="square">
            <a:spAutoFit/>
          </a:bodyPr>
          <a:lstStyle/>
          <a:p>
            <a:r>
              <a:rPr lang="fr-CH" dirty="0"/>
              <a:t>SELECT no, nom, </a:t>
            </a:r>
            <a:r>
              <a:rPr lang="fr-CH" dirty="0" err="1"/>
              <a:t>prenom</a:t>
            </a:r>
            <a:r>
              <a:rPr lang="fr-CH" dirty="0"/>
              <a:t> FROM </a:t>
            </a:r>
            <a:r>
              <a:rPr lang="fr-CH" dirty="0" err="1"/>
              <a:t>public.lucky_winner</a:t>
            </a:r>
            <a:r>
              <a:rPr lang="fr-CH" dirty="0"/>
              <a:t> </a:t>
            </a:r>
            <a:r>
              <a:rPr lang="fr-CH" dirty="0" err="1"/>
              <a:t>order</a:t>
            </a:r>
            <a:r>
              <a:rPr lang="fr-CH" dirty="0"/>
              <a:t> by </a:t>
            </a:r>
            <a:r>
              <a:rPr lang="fr-CH" dirty="0" err="1"/>
              <a:t>random</a:t>
            </a:r>
            <a:r>
              <a:rPr lang="fr-CH" dirty="0"/>
              <a:t>() </a:t>
            </a:r>
            <a:r>
              <a:rPr lang="fr-CH" dirty="0" err="1"/>
              <a:t>limit</a:t>
            </a:r>
            <a:r>
              <a:rPr lang="fr-CH" dirty="0"/>
              <a:t> 1;</a:t>
            </a:r>
          </a:p>
        </p:txBody>
      </p:sp>
      <p:pic>
        <p:nvPicPr>
          <p:cNvPr id="4" name="Picture 3">
            <a:extLst>
              <a:ext uri="{FF2B5EF4-FFF2-40B4-BE49-F238E27FC236}">
                <a16:creationId xmlns:a16="http://schemas.microsoft.com/office/drawing/2014/main" id="{A5E8E937-07BB-4957-B147-D714D68233D8}"/>
              </a:ext>
            </a:extLst>
          </p:cNvPr>
          <p:cNvPicPr>
            <a:picLocks noChangeAspect="1"/>
          </p:cNvPicPr>
          <p:nvPr/>
        </p:nvPicPr>
        <p:blipFill>
          <a:blip r:embed="rId4"/>
          <a:stretch>
            <a:fillRect/>
          </a:stretch>
        </p:blipFill>
        <p:spPr>
          <a:xfrm>
            <a:off x="694147" y="2270192"/>
            <a:ext cx="4524363" cy="4052903"/>
          </a:xfrm>
          <a:prstGeom prst="rect">
            <a:avLst/>
          </a:prstGeom>
        </p:spPr>
      </p:pic>
      <p:pic>
        <p:nvPicPr>
          <p:cNvPr id="8194" name="Picture 2" descr="realistic fear face drawing - Clip Art Library">
            <a:extLst>
              <a:ext uri="{FF2B5EF4-FFF2-40B4-BE49-F238E27FC236}">
                <a16:creationId xmlns:a16="http://schemas.microsoft.com/office/drawing/2014/main" id="{DF382BAB-0F73-4500-B339-F38B2FA11E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60" t="6234" r="4677" b="4767"/>
          <a:stretch/>
        </p:blipFill>
        <p:spPr bwMode="auto">
          <a:xfrm>
            <a:off x="5655732" y="2721090"/>
            <a:ext cx="3048001"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442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Charger des </a:t>
            </a:r>
            <a:r>
              <a:rPr lang="en-GB" sz="1800" b="1" dirty="0" err="1"/>
              <a:t>données</a:t>
            </a:r>
            <a:r>
              <a:rPr lang="en-GB" sz="1800" b="1" dirty="0"/>
              <a:t> dans </a:t>
            </a:r>
            <a:r>
              <a:rPr lang="en-GB" sz="1800" b="1" dirty="0" err="1"/>
              <a:t>postgreSQL</a:t>
            </a:r>
            <a:endParaRPr lang="en-GB" sz="1800" b="1" dirty="0"/>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573945" y="5015027"/>
            <a:ext cx="6375400" cy="307777"/>
          </a:xfrm>
          <a:prstGeom prst="rect">
            <a:avLst/>
          </a:prstGeom>
          <a:noFill/>
        </p:spPr>
        <p:txBody>
          <a:bodyPr wrap="square" rtlCol="0">
            <a:spAutoFit/>
          </a:bodyPr>
          <a:lstStyle/>
          <a:p>
            <a:r>
              <a:rPr lang="en-GB" dirty="0"/>
              <a:t>2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2953116"/>
            <a:ext cx="6375400" cy="523220"/>
          </a:xfrm>
          <a:prstGeom prst="rect">
            <a:avLst/>
          </a:prstGeom>
          <a:noFill/>
        </p:spPr>
        <p:txBody>
          <a:bodyPr wrap="square" rtlCol="0">
            <a:spAutoFit/>
          </a:bodyPr>
          <a:lstStyle/>
          <a:p>
            <a:r>
              <a:rPr lang="fr-FR" dirty="0"/>
              <a:t>Copier coller le code </a:t>
            </a:r>
            <a:r>
              <a:rPr lang="fr-FR" dirty="0" err="1"/>
              <a:t>sql</a:t>
            </a:r>
            <a:r>
              <a:rPr lang="fr-FR" dirty="0"/>
              <a:t> https://github.com/regislon/cfgeo_s2/blob/main/slides/dump.sql</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Charger des </a:t>
            </a:r>
            <a:r>
              <a:rPr lang="en-GB" dirty="0" err="1"/>
              <a:t>données</a:t>
            </a:r>
            <a:r>
              <a:rPr lang="en-GB" dirty="0"/>
              <a:t> que nous </a:t>
            </a:r>
            <a:r>
              <a:rPr lang="en-GB" dirty="0" err="1"/>
              <a:t>allons</a:t>
            </a:r>
            <a:r>
              <a:rPr lang="en-GB" dirty="0"/>
              <a:t> utiliser par la suite</a:t>
            </a:r>
          </a:p>
        </p:txBody>
      </p:sp>
      <p:pic>
        <p:nvPicPr>
          <p:cNvPr id="4" name="Picture 3">
            <a:extLst>
              <a:ext uri="{FF2B5EF4-FFF2-40B4-BE49-F238E27FC236}">
                <a16:creationId xmlns:a16="http://schemas.microsoft.com/office/drawing/2014/main" id="{1F96519D-44FB-4727-8C68-8C3988A1C74B}"/>
              </a:ext>
            </a:extLst>
          </p:cNvPr>
          <p:cNvPicPr>
            <a:picLocks noChangeAspect="1"/>
          </p:cNvPicPr>
          <p:nvPr/>
        </p:nvPicPr>
        <p:blipFill>
          <a:blip r:embed="rId7"/>
          <a:stretch>
            <a:fillRect/>
          </a:stretch>
        </p:blipFill>
        <p:spPr>
          <a:xfrm>
            <a:off x="1905001" y="3590333"/>
            <a:ext cx="7657310" cy="3453934"/>
          </a:xfrm>
          <a:prstGeom prst="rect">
            <a:avLst/>
          </a:prstGeom>
        </p:spPr>
      </p:pic>
    </p:spTree>
    <p:extLst>
      <p:ext uri="{BB962C8B-B14F-4D97-AF65-F5344CB8AC3E}">
        <p14:creationId xmlns:p14="http://schemas.microsoft.com/office/powerpoint/2010/main" val="1956411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Chargement des données</a:t>
            </a:r>
            <a:endParaRPr lang="fr-CH" dirty="0"/>
          </a:p>
        </p:txBody>
      </p:sp>
      <p:sp>
        <p:nvSpPr>
          <p:cNvPr id="7" name="TextBox 6">
            <a:extLst>
              <a:ext uri="{FF2B5EF4-FFF2-40B4-BE49-F238E27FC236}">
                <a16:creationId xmlns:a16="http://schemas.microsoft.com/office/drawing/2014/main" id="{BC610B00-C737-448E-978D-DED3231966FF}"/>
              </a:ext>
            </a:extLst>
          </p:cNvPr>
          <p:cNvSpPr txBox="1"/>
          <p:nvPr/>
        </p:nvSpPr>
        <p:spPr>
          <a:xfrm>
            <a:off x="702733" y="1769533"/>
            <a:ext cx="7789334" cy="307777"/>
          </a:xfrm>
          <a:prstGeom prst="rect">
            <a:avLst/>
          </a:prstGeom>
          <a:noFill/>
        </p:spPr>
        <p:txBody>
          <a:bodyPr wrap="square" rtlCol="0">
            <a:spAutoFit/>
          </a:bodyPr>
          <a:lstStyle/>
          <a:p>
            <a:r>
              <a:rPr lang="fr-CH"/>
              <a:t>Il est possible de visualiser la géométrie directement dans PgAdmin.</a:t>
            </a:r>
          </a:p>
        </p:txBody>
      </p:sp>
      <p:sp>
        <p:nvSpPr>
          <p:cNvPr id="11" name="TextBox 10">
            <a:extLst>
              <a:ext uri="{FF2B5EF4-FFF2-40B4-BE49-F238E27FC236}">
                <a16:creationId xmlns:a16="http://schemas.microsoft.com/office/drawing/2014/main" id="{09CC60EF-3CB3-4676-AAAC-06285E4B871E}"/>
              </a:ext>
            </a:extLst>
          </p:cNvPr>
          <p:cNvSpPr txBox="1"/>
          <p:nvPr/>
        </p:nvSpPr>
        <p:spPr>
          <a:xfrm>
            <a:off x="1196977" y="2280536"/>
            <a:ext cx="4652432" cy="738664"/>
          </a:xfrm>
          <a:prstGeom prst="rect">
            <a:avLst/>
          </a:prstGeom>
          <a:noFill/>
        </p:spPr>
        <p:txBody>
          <a:bodyPr wrap="square">
            <a:spAutoFit/>
          </a:bodyPr>
          <a:lstStyle/>
          <a:p>
            <a:pPr rtl="0">
              <a:spcBef>
                <a:spcPts val="0"/>
              </a:spcBef>
              <a:spcAft>
                <a:spcPts val="0"/>
              </a:spcAft>
            </a:pPr>
            <a:r>
              <a:rPr lang="en-GB" sz="1400" b="1" i="0" u="none" strike="noStrike" dirty="0">
                <a:solidFill>
                  <a:srgbClr val="0000FF"/>
                </a:solidFill>
                <a:effectLst/>
                <a:latin typeface="Consolas" panose="020B0609020204030204" pitchFamily="49" charset="0"/>
              </a:rPr>
              <a:t>SELECT </a:t>
            </a:r>
            <a:r>
              <a:rPr lang="en-GB" sz="1400" b="1" i="0" u="none" strike="noStrike" dirty="0">
                <a:solidFill>
                  <a:srgbClr val="000000"/>
                </a:solidFill>
                <a:effectLst/>
                <a:latin typeface="Consolas" panose="020B0609020204030204" pitchFamily="49" charset="0"/>
              </a:rPr>
              <a:t>name, </a:t>
            </a: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      </a:t>
            </a:r>
            <a:r>
              <a:rPr lang="en-GB" sz="1400" b="1" i="0" u="none" strike="noStrike" dirty="0" err="1">
                <a:solidFill>
                  <a:srgbClr val="006E1D"/>
                </a:solidFill>
                <a:effectLst/>
                <a:latin typeface="Consolas" panose="020B0609020204030204" pitchFamily="49" charset="0"/>
              </a:rPr>
              <a:t>ST_Transform</a:t>
            </a:r>
            <a:r>
              <a:rPr lang="en-GB" sz="1400" b="1" i="0" u="none" strike="noStrike" dirty="0">
                <a:solidFill>
                  <a:srgbClr val="006E1D"/>
                </a:solidFill>
                <a:effectLst/>
                <a:latin typeface="Consolas" panose="020B0609020204030204" pitchFamily="49" charset="0"/>
              </a:rPr>
              <a:t>(</a:t>
            </a:r>
            <a:r>
              <a:rPr lang="en-GB" sz="1400" b="1" i="0" u="none" strike="noStrike" dirty="0" err="1">
                <a:solidFill>
                  <a:srgbClr val="000000"/>
                </a:solidFill>
                <a:effectLst/>
                <a:latin typeface="Consolas" panose="020B0609020204030204" pitchFamily="49" charset="0"/>
              </a:rPr>
              <a:t>geom</a:t>
            </a:r>
            <a:r>
              <a:rPr lang="en-GB" sz="1400" b="1" i="0" u="none" strike="noStrike" dirty="0">
                <a:solidFill>
                  <a:srgbClr val="000000"/>
                </a:solidFill>
                <a:effectLst/>
                <a:latin typeface="Consolas" panose="020B0609020204030204" pitchFamily="49" charset="0"/>
              </a:rPr>
              <a:t>, </a:t>
            </a:r>
            <a:r>
              <a:rPr lang="en-GB" sz="1400" b="1" i="0" u="none" strike="noStrike" dirty="0">
                <a:solidFill>
                  <a:srgbClr val="FF9900"/>
                </a:solidFill>
                <a:effectLst/>
                <a:latin typeface="Consolas" panose="020B0609020204030204" pitchFamily="49" charset="0"/>
              </a:rPr>
              <a:t>4326</a:t>
            </a:r>
            <a:r>
              <a:rPr lang="en-GB" sz="1400" b="1" i="0" u="none" strike="noStrike" dirty="0">
                <a:solidFill>
                  <a:srgbClr val="006E1D"/>
                </a:solidFill>
                <a:effectLst/>
                <a:latin typeface="Consolas" panose="020B0609020204030204" pitchFamily="49" charset="0"/>
              </a:rPr>
              <a:t>)</a:t>
            </a:r>
            <a:endParaRPr lang="en-GB" dirty="0">
              <a:effectLst/>
            </a:endParaRPr>
          </a:p>
          <a:p>
            <a:r>
              <a:rPr lang="en-GB" sz="1400" b="1" i="0" u="none" strike="noStrike" dirty="0">
                <a:solidFill>
                  <a:srgbClr val="0000FF"/>
                </a:solidFill>
                <a:effectLst/>
                <a:latin typeface="Consolas" panose="020B0609020204030204" pitchFamily="49" charset="0"/>
              </a:rPr>
              <a:t>FROM</a:t>
            </a:r>
            <a:r>
              <a:rPr lang="en-GB" sz="1400" b="1" i="0" u="none" strike="noStrike" dirty="0">
                <a:solidFill>
                  <a:srgbClr val="000000"/>
                </a:solidFill>
                <a:effectLst/>
                <a:latin typeface="Consolas" panose="020B0609020204030204" pitchFamily="49" charset="0"/>
              </a:rPr>
              <a:t> </a:t>
            </a:r>
            <a:r>
              <a:rPr lang="en-GB" sz="1400" b="1" i="0" u="none" strike="noStrike" dirty="0" err="1">
                <a:solidFill>
                  <a:srgbClr val="000000"/>
                </a:solidFill>
                <a:effectLst/>
                <a:latin typeface="Consolas" panose="020B0609020204030204" pitchFamily="49" charset="0"/>
              </a:rPr>
              <a:t>nyc_neighborhoods</a:t>
            </a:r>
            <a:r>
              <a:rPr lang="en-GB" sz="1400" b="1" i="0" u="none" strike="noStrike" dirty="0">
                <a:solidFill>
                  <a:srgbClr val="000000"/>
                </a:solidFill>
                <a:effectLst/>
                <a:latin typeface="Consolas" panose="020B0609020204030204" pitchFamily="49" charset="0"/>
              </a:rPr>
              <a:t>;</a:t>
            </a:r>
            <a:endParaRPr lang="fr-CH" dirty="0"/>
          </a:p>
        </p:txBody>
      </p:sp>
      <p:pic>
        <p:nvPicPr>
          <p:cNvPr id="12" name="Picture 11">
            <a:extLst>
              <a:ext uri="{FF2B5EF4-FFF2-40B4-BE49-F238E27FC236}">
                <a16:creationId xmlns:a16="http://schemas.microsoft.com/office/drawing/2014/main" id="{D78CE538-C1BF-4621-BE61-791BB052CF3E}"/>
              </a:ext>
            </a:extLst>
          </p:cNvPr>
          <p:cNvPicPr>
            <a:picLocks noChangeAspect="1"/>
          </p:cNvPicPr>
          <p:nvPr/>
        </p:nvPicPr>
        <p:blipFill>
          <a:blip r:embed="rId3"/>
          <a:stretch>
            <a:fillRect/>
          </a:stretch>
        </p:blipFill>
        <p:spPr>
          <a:xfrm>
            <a:off x="1126245" y="3222426"/>
            <a:ext cx="7538668" cy="2882989"/>
          </a:xfrm>
          <a:prstGeom prst="rect">
            <a:avLst/>
          </a:prstGeom>
        </p:spPr>
      </p:pic>
    </p:spTree>
    <p:extLst>
      <p:ext uri="{BB962C8B-B14F-4D97-AF65-F5344CB8AC3E}">
        <p14:creationId xmlns:p14="http://schemas.microsoft.com/office/powerpoint/2010/main" val="2274820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Chargement des données</a:t>
            </a:r>
            <a:endParaRPr lang="fr-CH" dirty="0"/>
          </a:p>
        </p:txBody>
      </p:sp>
      <p:sp>
        <p:nvSpPr>
          <p:cNvPr id="2" name="TextBox 1">
            <a:extLst>
              <a:ext uri="{FF2B5EF4-FFF2-40B4-BE49-F238E27FC236}">
                <a16:creationId xmlns:a16="http://schemas.microsoft.com/office/drawing/2014/main" id="{179B7E3E-1977-4251-94DC-4867F11D0CED}"/>
              </a:ext>
            </a:extLst>
          </p:cNvPr>
          <p:cNvSpPr txBox="1"/>
          <p:nvPr/>
        </p:nvSpPr>
        <p:spPr>
          <a:xfrm>
            <a:off x="533400" y="1489358"/>
            <a:ext cx="5376333" cy="2677656"/>
          </a:xfrm>
          <a:prstGeom prst="rect">
            <a:avLst/>
          </a:prstGeom>
          <a:noFill/>
        </p:spPr>
        <p:txBody>
          <a:bodyPr wrap="square" rtlCol="0">
            <a:spAutoFit/>
          </a:bodyPr>
          <a:lstStyle/>
          <a:p>
            <a:pPr marL="285750" indent="-285750">
              <a:buFont typeface="Arial" panose="020B0604020202020204" pitchFamily="34" charset="0"/>
              <a:buChar char="•"/>
            </a:pPr>
            <a:r>
              <a:rPr lang="fr-CH" dirty="0"/>
              <a:t>Ogr2ogr </a:t>
            </a:r>
          </a:p>
          <a:p>
            <a:pPr lvl="7"/>
            <a:endParaRPr lang="fr-CH" dirty="0"/>
          </a:p>
          <a:p>
            <a:pPr marL="285750" lvl="7" indent="-285750">
              <a:buFont typeface="Arial" panose="020B0604020202020204" pitchFamily="34" charset="0"/>
              <a:buChar char="•"/>
            </a:pPr>
            <a:r>
              <a:rPr lang="fr-CH" dirty="0"/>
              <a:t>Shp2pgsql</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SQL </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Logiciel SIG (par exemple QGIS, ArcGIS)</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Logiciel ETL  (par exemple FME)</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endParaRPr lang="fr-CH" dirty="0"/>
          </a:p>
          <a:p>
            <a:endParaRPr lang="fr-CH" dirty="0"/>
          </a:p>
        </p:txBody>
      </p:sp>
      <p:pic>
        <p:nvPicPr>
          <p:cNvPr id="4" name="Picture 3">
            <a:extLst>
              <a:ext uri="{FF2B5EF4-FFF2-40B4-BE49-F238E27FC236}">
                <a16:creationId xmlns:a16="http://schemas.microsoft.com/office/drawing/2014/main" id="{4BCBC948-3BCC-4454-BAA8-FEAE64B76948}"/>
              </a:ext>
            </a:extLst>
          </p:cNvPr>
          <p:cNvPicPr>
            <a:picLocks noChangeAspect="1"/>
          </p:cNvPicPr>
          <p:nvPr/>
        </p:nvPicPr>
        <p:blipFill>
          <a:blip r:embed="rId3"/>
          <a:stretch>
            <a:fillRect/>
          </a:stretch>
        </p:blipFill>
        <p:spPr>
          <a:xfrm>
            <a:off x="3036923" y="3674533"/>
            <a:ext cx="5800795" cy="2912533"/>
          </a:xfrm>
          <a:prstGeom prst="rect">
            <a:avLst/>
          </a:prstGeom>
        </p:spPr>
      </p:pic>
    </p:spTree>
    <p:extLst>
      <p:ext uri="{BB962C8B-B14F-4D97-AF65-F5344CB8AC3E}">
        <p14:creationId xmlns:p14="http://schemas.microsoft.com/office/powerpoint/2010/main" val="1733462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4" name="TextBox 3">
            <a:extLst>
              <a:ext uri="{FF2B5EF4-FFF2-40B4-BE49-F238E27FC236}">
                <a16:creationId xmlns:a16="http://schemas.microsoft.com/office/drawing/2014/main" id="{8C9C52A1-D4F7-4838-A856-B451AB487731}"/>
              </a:ext>
            </a:extLst>
          </p:cNvPr>
          <p:cNvSpPr txBox="1"/>
          <p:nvPr/>
        </p:nvSpPr>
        <p:spPr>
          <a:xfrm>
            <a:off x="700616" y="1978926"/>
            <a:ext cx="7080249" cy="2677656"/>
          </a:xfrm>
          <a:prstGeom prst="rect">
            <a:avLst/>
          </a:prstGeom>
          <a:noFill/>
        </p:spPr>
        <p:txBody>
          <a:bodyPr wrap="square">
            <a:spAutoFit/>
          </a:bodyPr>
          <a:lstStyle/>
          <a:p>
            <a:pPr rtl="0">
              <a:spcBef>
                <a:spcPts val="0"/>
              </a:spcBef>
              <a:spcAft>
                <a:spcPts val="0"/>
              </a:spcAft>
            </a:pPr>
            <a:r>
              <a:rPr lang="fr-CH" sz="2400" b="1" i="0" u="none" strike="noStrike" dirty="0" err="1">
                <a:solidFill>
                  <a:srgbClr val="006E1D"/>
                </a:solidFill>
                <a:effectLst/>
                <a:latin typeface="Calibri" panose="020F0502020204030204" pitchFamily="34" charset="0"/>
              </a:rPr>
              <a:t>ST_As</a:t>
            </a:r>
            <a:r>
              <a:rPr lang="fr-CH" sz="2400" b="1" i="0" u="none" strike="noStrike" dirty="0">
                <a:solidFill>
                  <a:srgbClr val="006E1D"/>
                </a:solidFill>
                <a:effectLst/>
                <a:latin typeface="Calibri" panose="020F0502020204030204" pitchFamily="34" charset="0"/>
              </a:rPr>
              <a:t>... </a:t>
            </a:r>
            <a:endParaRPr lang="fr-CH" sz="2400" dirty="0">
              <a:effectLst/>
            </a:endParaRPr>
          </a:p>
          <a:p>
            <a:pPr rtl="0">
              <a:spcBef>
                <a:spcPts val="0"/>
              </a:spcBef>
              <a:spcAft>
                <a:spcPts val="0"/>
              </a:spcAft>
            </a:pPr>
            <a:r>
              <a:rPr lang="fr-CH" sz="2400" b="0" i="0" u="none" strike="noStrike" dirty="0" err="1">
                <a:solidFill>
                  <a:srgbClr val="000000"/>
                </a:solidFill>
                <a:effectLst/>
                <a:latin typeface="Calibri" panose="020F0502020204030204" pitchFamily="34" charset="0"/>
              </a:rPr>
              <a:t>Text</a:t>
            </a:r>
            <a:r>
              <a:rPr lang="fr-CH" sz="2400" b="0" i="0" u="none" strike="noStrike" dirty="0">
                <a:solidFill>
                  <a:srgbClr val="000000"/>
                </a:solidFill>
                <a:effectLst/>
                <a:latin typeface="Calibri" panose="020F0502020204030204" pitchFamily="34" charset="0"/>
              </a:rPr>
              <a:t>, EWKT, GML, KML, SVG, </a:t>
            </a:r>
            <a:r>
              <a:rPr lang="fr-CH" sz="2400" b="0" i="0" u="none" strike="noStrike" dirty="0" err="1">
                <a:solidFill>
                  <a:srgbClr val="000000"/>
                </a:solidFill>
                <a:effectLst/>
                <a:latin typeface="Calibri" panose="020F0502020204030204" pitchFamily="34" charset="0"/>
              </a:rPr>
              <a:t>GeoJSON</a:t>
            </a:r>
            <a:r>
              <a:rPr lang="fr-CH" sz="2400" b="0" i="0" u="none" strike="noStrike" dirty="0">
                <a:solidFill>
                  <a:srgbClr val="000000"/>
                </a:solidFill>
                <a:effectLst/>
                <a:latin typeface="Calibri" panose="020F0502020204030204" pitchFamily="34" charset="0"/>
              </a:rPr>
              <a:t>, </a:t>
            </a:r>
            <a:br>
              <a:rPr lang="fr-CH" sz="2400" b="0" i="0" u="none" strike="noStrike" dirty="0">
                <a:solidFill>
                  <a:srgbClr val="000000"/>
                </a:solidFill>
                <a:effectLst/>
                <a:latin typeface="Calibri" panose="020F0502020204030204" pitchFamily="34" charset="0"/>
              </a:rPr>
            </a:br>
            <a:r>
              <a:rPr lang="fr-CH" sz="2400" b="0" i="0" u="none" strike="noStrike" dirty="0" err="1">
                <a:solidFill>
                  <a:srgbClr val="000000"/>
                </a:solidFill>
                <a:effectLst/>
                <a:latin typeface="Calibri" panose="020F0502020204030204" pitchFamily="34" charset="0"/>
              </a:rPr>
              <a:t>Binary</a:t>
            </a:r>
            <a:r>
              <a:rPr lang="fr-CH" sz="2400" b="0" i="0" u="none" strike="noStrike" dirty="0">
                <a:solidFill>
                  <a:srgbClr val="000000"/>
                </a:solidFill>
                <a:effectLst/>
                <a:latin typeface="Calibri" panose="020F0502020204030204" pitchFamily="34" charset="0"/>
              </a:rPr>
              <a:t>, EWKB </a:t>
            </a:r>
            <a:endParaRPr lang="fr-CH" sz="2400" dirty="0">
              <a:effectLst/>
            </a:endParaRPr>
          </a:p>
          <a:p>
            <a:pPr rtl="0">
              <a:spcBef>
                <a:spcPts val="0"/>
              </a:spcBef>
              <a:spcAft>
                <a:spcPts val="0"/>
              </a:spcAft>
            </a:pPr>
            <a:br>
              <a:rPr lang="fr-CH" sz="2400" b="1" i="0" u="none" strike="noStrike" dirty="0">
                <a:solidFill>
                  <a:srgbClr val="000000"/>
                </a:solidFill>
                <a:effectLst/>
                <a:latin typeface="Calibri" panose="020F0502020204030204" pitchFamily="34" charset="0"/>
              </a:rPr>
            </a:br>
            <a:r>
              <a:rPr lang="fr-CH" sz="2400" b="1" i="0" u="none" strike="noStrike" dirty="0" err="1">
                <a:solidFill>
                  <a:srgbClr val="006E1D"/>
                </a:solidFill>
                <a:effectLst/>
                <a:latin typeface="Calibri" panose="020F0502020204030204" pitchFamily="34" charset="0"/>
              </a:rPr>
              <a:t>ST_GeomFrom</a:t>
            </a:r>
            <a:r>
              <a:rPr lang="fr-CH" sz="2400" b="1" i="0" u="none" strike="noStrike" dirty="0">
                <a:solidFill>
                  <a:srgbClr val="006E1D"/>
                </a:solidFill>
                <a:effectLst/>
                <a:latin typeface="Calibri" panose="020F0502020204030204" pitchFamily="34" charset="0"/>
              </a:rPr>
              <a:t>... </a:t>
            </a:r>
            <a:endParaRPr lang="fr-CH" sz="2400" dirty="0">
              <a:effectLst/>
            </a:endParaRPr>
          </a:p>
          <a:p>
            <a:pPr rtl="0">
              <a:spcBef>
                <a:spcPts val="0"/>
              </a:spcBef>
              <a:spcAft>
                <a:spcPts val="0"/>
              </a:spcAft>
            </a:pPr>
            <a:r>
              <a:rPr lang="fr-CH" sz="2400" b="0" i="0" u="none" strike="noStrike" dirty="0" err="1">
                <a:solidFill>
                  <a:srgbClr val="000000"/>
                </a:solidFill>
                <a:effectLst/>
                <a:latin typeface="Calibri" panose="020F0502020204030204" pitchFamily="34" charset="0"/>
              </a:rPr>
              <a:t>Text</a:t>
            </a:r>
            <a:r>
              <a:rPr lang="fr-CH" sz="2400" b="0" i="0" u="none" strike="noStrike" dirty="0">
                <a:solidFill>
                  <a:srgbClr val="000000"/>
                </a:solidFill>
                <a:effectLst/>
                <a:latin typeface="Calibri" panose="020F0502020204030204" pitchFamily="34" charset="0"/>
              </a:rPr>
              <a:t>, EWKT, GML, KML, </a:t>
            </a:r>
            <a:r>
              <a:rPr lang="fr-CH" sz="2400" b="0" i="0" u="none" strike="noStrike" dirty="0" err="1">
                <a:solidFill>
                  <a:srgbClr val="000000"/>
                </a:solidFill>
                <a:effectLst/>
                <a:latin typeface="Calibri" panose="020F0502020204030204" pitchFamily="34" charset="0"/>
              </a:rPr>
              <a:t>GeoJSON</a:t>
            </a:r>
            <a:r>
              <a:rPr lang="fr-CH" sz="2400" b="0" i="0" u="none" strike="noStrike" dirty="0">
                <a:solidFill>
                  <a:srgbClr val="000000"/>
                </a:solidFill>
                <a:effectLst/>
                <a:latin typeface="Calibri" panose="020F0502020204030204" pitchFamily="34" charset="0"/>
              </a:rPr>
              <a:t>, </a:t>
            </a:r>
            <a:br>
              <a:rPr lang="fr-CH" sz="2400" b="0" i="0" u="none" strike="noStrike" dirty="0">
                <a:solidFill>
                  <a:srgbClr val="000000"/>
                </a:solidFill>
                <a:effectLst/>
                <a:latin typeface="Calibri" panose="020F0502020204030204" pitchFamily="34" charset="0"/>
              </a:rPr>
            </a:br>
            <a:r>
              <a:rPr lang="fr-CH" sz="2400" b="0" i="0" u="none" strike="noStrike" dirty="0" err="1">
                <a:solidFill>
                  <a:srgbClr val="000000"/>
                </a:solidFill>
                <a:effectLst/>
                <a:latin typeface="Calibri" panose="020F0502020204030204" pitchFamily="34" charset="0"/>
              </a:rPr>
              <a:t>Binary</a:t>
            </a:r>
            <a:r>
              <a:rPr lang="fr-CH" sz="2400" b="0" i="0" u="none" strike="noStrike" dirty="0">
                <a:solidFill>
                  <a:srgbClr val="000000"/>
                </a:solidFill>
                <a:effectLst/>
                <a:latin typeface="Calibri" panose="020F0502020204030204" pitchFamily="34" charset="0"/>
              </a:rPr>
              <a:t>, EWKB </a:t>
            </a:r>
            <a:endParaRPr lang="fr-CH" sz="2400" dirty="0">
              <a:effectLst/>
            </a:endParaRPr>
          </a:p>
        </p:txBody>
      </p:sp>
    </p:spTree>
    <p:extLst>
      <p:ext uri="{BB962C8B-B14F-4D97-AF65-F5344CB8AC3E}">
        <p14:creationId xmlns:p14="http://schemas.microsoft.com/office/powerpoint/2010/main" val="3029549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sp>
        <p:nvSpPr>
          <p:cNvPr id="2" name="TextBox 1">
            <a:extLst>
              <a:ext uri="{FF2B5EF4-FFF2-40B4-BE49-F238E27FC236}">
                <a16:creationId xmlns:a16="http://schemas.microsoft.com/office/drawing/2014/main" id="{F4BF412C-8B91-4686-A3C2-CFE5CAB2673A}"/>
              </a:ext>
            </a:extLst>
          </p:cNvPr>
          <p:cNvSpPr txBox="1"/>
          <p:nvPr/>
        </p:nvSpPr>
        <p:spPr>
          <a:xfrm>
            <a:off x="880533" y="1811867"/>
            <a:ext cx="5063067" cy="307777"/>
          </a:xfrm>
          <a:prstGeom prst="rect">
            <a:avLst/>
          </a:prstGeom>
          <a:noFill/>
        </p:spPr>
        <p:txBody>
          <a:bodyPr wrap="square" rtlCol="0">
            <a:spAutoFit/>
          </a:bodyPr>
          <a:lstStyle/>
          <a:p>
            <a:r>
              <a:rPr lang="fr-CH" b="1" dirty="0"/>
              <a:t>Je souhaite stocker des information géographiques </a:t>
            </a:r>
          </a:p>
        </p:txBody>
      </p:sp>
      <p:pic>
        <p:nvPicPr>
          <p:cNvPr id="4" name="Picture 3">
            <a:extLst>
              <a:ext uri="{FF2B5EF4-FFF2-40B4-BE49-F238E27FC236}">
                <a16:creationId xmlns:a16="http://schemas.microsoft.com/office/drawing/2014/main" id="{6BFCC197-C530-47AE-A345-4A392E63558A}"/>
              </a:ext>
            </a:extLst>
          </p:cNvPr>
          <p:cNvPicPr>
            <a:picLocks noChangeAspect="1"/>
          </p:cNvPicPr>
          <p:nvPr/>
        </p:nvPicPr>
        <p:blipFill>
          <a:blip r:embed="rId3"/>
          <a:stretch>
            <a:fillRect/>
          </a:stretch>
        </p:blipFill>
        <p:spPr>
          <a:xfrm>
            <a:off x="1329766" y="2415400"/>
            <a:ext cx="6484468" cy="2718347"/>
          </a:xfrm>
          <a:prstGeom prst="rect">
            <a:avLst/>
          </a:prstGeom>
        </p:spPr>
      </p:pic>
      <p:sp>
        <p:nvSpPr>
          <p:cNvPr id="12" name="TextBox 11">
            <a:extLst>
              <a:ext uri="{FF2B5EF4-FFF2-40B4-BE49-F238E27FC236}">
                <a16:creationId xmlns:a16="http://schemas.microsoft.com/office/drawing/2014/main" id="{54404D3C-055D-40B1-8E56-C50EFF1B8AB8}"/>
              </a:ext>
            </a:extLst>
          </p:cNvPr>
          <p:cNvSpPr txBox="1"/>
          <p:nvPr/>
        </p:nvSpPr>
        <p:spPr>
          <a:xfrm>
            <a:off x="5748868" y="5314818"/>
            <a:ext cx="2870200" cy="307777"/>
          </a:xfrm>
          <a:prstGeom prst="rect">
            <a:avLst/>
          </a:prstGeom>
          <a:noFill/>
        </p:spPr>
        <p:txBody>
          <a:bodyPr wrap="square" rtlCol="0">
            <a:spAutoFit/>
          </a:bodyPr>
          <a:lstStyle/>
          <a:p>
            <a:r>
              <a:rPr lang="fr-CH" dirty="0"/>
              <a:t>Attention, chiffres non vérifiés !!!</a:t>
            </a:r>
          </a:p>
        </p:txBody>
      </p:sp>
    </p:spTree>
    <p:extLst>
      <p:ext uri="{BB962C8B-B14F-4D97-AF65-F5344CB8AC3E}">
        <p14:creationId xmlns:p14="http://schemas.microsoft.com/office/powerpoint/2010/main" val="1022951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pic>
        <p:nvPicPr>
          <p:cNvPr id="3" name="Picture 2">
            <a:extLst>
              <a:ext uri="{FF2B5EF4-FFF2-40B4-BE49-F238E27FC236}">
                <a16:creationId xmlns:a16="http://schemas.microsoft.com/office/drawing/2014/main" id="{49B0C9B3-5977-41B2-9DCF-F770A391F487}"/>
              </a:ext>
            </a:extLst>
          </p:cNvPr>
          <p:cNvPicPr>
            <a:picLocks noChangeAspect="1"/>
          </p:cNvPicPr>
          <p:nvPr/>
        </p:nvPicPr>
        <p:blipFill>
          <a:blip r:embed="rId3"/>
          <a:stretch>
            <a:fillRect/>
          </a:stretch>
        </p:blipFill>
        <p:spPr>
          <a:xfrm>
            <a:off x="857887" y="1846601"/>
            <a:ext cx="7693269" cy="3470465"/>
          </a:xfrm>
          <a:prstGeom prst="rect">
            <a:avLst/>
          </a:prstGeom>
        </p:spPr>
      </p:pic>
    </p:spTree>
    <p:extLst>
      <p:ext uri="{BB962C8B-B14F-4D97-AF65-F5344CB8AC3E}">
        <p14:creationId xmlns:p14="http://schemas.microsoft.com/office/powerpoint/2010/main" val="1401703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5942012" cy="369332"/>
          </a:xfrm>
          <a:prstGeom prst="rect">
            <a:avLst/>
          </a:prstGeom>
          <a:noFill/>
        </p:spPr>
        <p:txBody>
          <a:bodyPr wrap="square">
            <a:spAutoFit/>
          </a:bodyPr>
          <a:lstStyle/>
          <a:p>
            <a:r>
              <a:rPr lang="fr-CH" sz="1800" b="1" dirty="0"/>
              <a:t>Quelle est la superficie du quartier "West Village"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2" y="3429000"/>
            <a:ext cx="4826002" cy="307777"/>
          </a:xfrm>
          <a:prstGeom prst="rect">
            <a:avLst/>
          </a:prstGeom>
          <a:noFill/>
        </p:spPr>
        <p:txBody>
          <a:bodyPr wrap="square" rtlCol="0">
            <a:spAutoFit/>
          </a:bodyPr>
          <a:lstStyle/>
          <a:p>
            <a:r>
              <a:rPr lang="en-GB" dirty="0"/>
              <a:t>Google + https://postgis.net/docs/ST_Area.html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521206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5942012" cy="369332"/>
          </a:xfrm>
          <a:prstGeom prst="rect">
            <a:avLst/>
          </a:prstGeom>
          <a:noFill/>
        </p:spPr>
        <p:txBody>
          <a:bodyPr wrap="square">
            <a:spAutoFit/>
          </a:bodyPr>
          <a:lstStyle/>
          <a:p>
            <a:r>
              <a:rPr lang="fr-CH" sz="1800" b="1" dirty="0"/>
              <a:t>Quelle est la longueur de "Pelham St"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a:t>
            </a:r>
            <a:r>
              <a:rPr lang="en-GB" dirty="0">
                <a:hlinkClick r:id="rId7"/>
              </a:rPr>
              <a:t>https://postgis.net/docs/ST_Length.html</a:t>
            </a:r>
            <a:r>
              <a:rPr lang="en-GB" dirty="0"/>
              <a:t> </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940807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8380412" cy="369332"/>
          </a:xfrm>
          <a:prstGeom prst="rect">
            <a:avLst/>
          </a:prstGeom>
          <a:noFill/>
        </p:spPr>
        <p:txBody>
          <a:bodyPr wrap="square">
            <a:spAutoFit/>
          </a:bodyPr>
          <a:lstStyle/>
          <a:p>
            <a:r>
              <a:rPr lang="fr-CH" sz="1800" b="1" dirty="0"/>
              <a:t>Quelle est la représentation </a:t>
            </a:r>
            <a:r>
              <a:rPr lang="fr-CH" sz="1800" b="1" dirty="0" err="1"/>
              <a:t>GeoJSON</a:t>
            </a:r>
            <a:r>
              <a:rPr lang="fr-CH" sz="1800" b="1" dirty="0"/>
              <a:t> de la station de métro 'Broad St'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https://postgis.net/docs/ST_AsGeoJSON.html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5441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646331"/>
          </a:xfrm>
          <a:prstGeom prst="rect">
            <a:avLst/>
          </a:prstGeom>
          <a:noFill/>
        </p:spPr>
        <p:txBody>
          <a:bodyPr wrap="square">
            <a:spAutoFit/>
          </a:bodyPr>
          <a:lstStyle/>
          <a:p>
            <a:r>
              <a:rPr lang="fr-CH" sz="1800" b="1" dirty="0"/>
              <a:t>Quelle est la longueur totale des rues (en kilomètres) de la ville de New York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39729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69332"/>
          </a:xfrm>
          <a:prstGeom prst="rect">
            <a:avLst/>
          </a:prstGeom>
          <a:noFill/>
        </p:spPr>
        <p:txBody>
          <a:bodyPr wrap="square">
            <a:spAutoFit/>
          </a:bodyPr>
          <a:lstStyle/>
          <a:p>
            <a:r>
              <a:rPr lang="fr-CH" sz="1800" b="1" dirty="0"/>
              <a:t>Quelle est la station de métro la plus à l'ouest ?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3522624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1200329"/>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float </a:t>
            </a:r>
            <a:r>
              <a:rPr lang="en-GB" sz="1800" b="1" i="0" u="none" strike="noStrike" baseline="0" dirty="0" err="1">
                <a:solidFill>
                  <a:srgbClr val="FF0000"/>
                </a:solidFill>
                <a:latin typeface="Consolas-Bold"/>
              </a:rPr>
              <a:t>ST_Distance</a:t>
            </a:r>
            <a:r>
              <a:rPr lang="en-GB" sz="1800" b="0" i="0" u="none" strike="noStrike" baseline="0" dirty="0">
                <a:solidFill>
                  <a:srgbClr val="000000"/>
                </a:solidFill>
                <a:latin typeface="Consolas" panose="020B0609020204030204" pitchFamily="49" charset="0"/>
              </a:rPr>
              <a:t>(geometry g1, geometry 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ST_DistanceSpheroid</a:t>
            </a:r>
            <a:r>
              <a:rPr lang="en-GB" sz="1800" b="0" i="0" u="none" strike="noStrike" baseline="0" dirty="0">
                <a:solidFill>
                  <a:srgbClr val="000000"/>
                </a:solidFill>
                <a:latin typeface="Consolas" panose="020B0609020204030204" pitchFamily="49" charset="0"/>
              </a:rPr>
              <a:t>(geography gg1, geography gg2);</a:t>
            </a:r>
            <a:endParaRPr lang="fr-CH" dirty="0"/>
          </a:p>
        </p:txBody>
      </p:sp>
      <p:sp>
        <p:nvSpPr>
          <p:cNvPr id="6" name="TextBox 5">
            <a:extLst>
              <a:ext uri="{FF2B5EF4-FFF2-40B4-BE49-F238E27FC236}">
                <a16:creationId xmlns:a16="http://schemas.microsoft.com/office/drawing/2014/main" id="{110F45BA-2E8D-422D-9FE3-BB6DEE2C02E6}"/>
              </a:ext>
            </a:extLst>
          </p:cNvPr>
          <p:cNvSpPr txBox="1"/>
          <p:nvPr/>
        </p:nvSpPr>
        <p:spPr>
          <a:xfrm>
            <a:off x="700616" y="3231346"/>
            <a:ext cx="7037917" cy="738664"/>
          </a:xfrm>
          <a:prstGeom prst="rect">
            <a:avLst/>
          </a:prstGeom>
          <a:noFill/>
        </p:spPr>
        <p:txBody>
          <a:bodyPr wrap="square">
            <a:spAutoFit/>
          </a:bodyPr>
          <a:lstStyle/>
          <a:p>
            <a:pPr algn="l"/>
            <a:r>
              <a:rPr lang="en-GB" sz="1400" b="1" i="0" u="none" strike="noStrike" baseline="0" dirty="0">
                <a:latin typeface="Consolas-Bold"/>
              </a:rPr>
              <a:t>SELECT p1.name,p2.name ,</a:t>
            </a:r>
            <a:r>
              <a:rPr lang="en-GB" sz="1400" b="1" i="0" u="none" strike="noStrike" baseline="0" dirty="0" err="1">
                <a:latin typeface="Consolas-Bold"/>
              </a:rPr>
              <a:t>ST_DistanceSphere</a:t>
            </a:r>
            <a:r>
              <a:rPr lang="en-GB" sz="1400" b="1" i="0" u="none" strike="noStrike" baseline="0" dirty="0">
                <a:latin typeface="Consolas-Bold"/>
              </a:rPr>
              <a:t>(p1.the_geom,p2.the_geom) FROM cities</a:t>
            </a:r>
          </a:p>
          <a:p>
            <a:pPr algn="l"/>
            <a:r>
              <a:rPr lang="en-GB" sz="1400" b="1" i="0" u="none" strike="noStrike" baseline="0" dirty="0">
                <a:latin typeface="Consolas-Bold"/>
              </a:rPr>
              <a:t>AS p1, cities AS p2 WHERE p1.id &gt; p2.id;</a:t>
            </a:r>
            <a:endParaRPr lang="fr-CH" dirty="0"/>
          </a:p>
        </p:txBody>
      </p:sp>
      <p:pic>
        <p:nvPicPr>
          <p:cNvPr id="5" name="Picture 4">
            <a:extLst>
              <a:ext uri="{FF2B5EF4-FFF2-40B4-BE49-F238E27FC236}">
                <a16:creationId xmlns:a16="http://schemas.microsoft.com/office/drawing/2014/main" id="{D76674E7-F3AC-4E66-B8BE-E276FFDA295D}"/>
              </a:ext>
            </a:extLst>
          </p:cNvPr>
          <p:cNvPicPr>
            <a:picLocks noChangeAspect="1"/>
          </p:cNvPicPr>
          <p:nvPr/>
        </p:nvPicPr>
        <p:blipFill>
          <a:blip r:embed="rId3"/>
          <a:stretch>
            <a:fillRect/>
          </a:stretch>
        </p:blipFill>
        <p:spPr>
          <a:xfrm>
            <a:off x="1100361" y="4232136"/>
            <a:ext cx="6292934" cy="1431762"/>
          </a:xfrm>
          <a:prstGeom prst="rect">
            <a:avLst/>
          </a:prstGeom>
        </p:spPr>
      </p:pic>
    </p:spTree>
    <p:extLst>
      <p:ext uri="{BB962C8B-B14F-4D97-AF65-F5344CB8AC3E}">
        <p14:creationId xmlns:p14="http://schemas.microsoft.com/office/powerpoint/2010/main" val="39232831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1094317" y="4981903"/>
            <a:ext cx="4652432" cy="523220"/>
          </a:xfrm>
          <a:prstGeom prst="rect">
            <a:avLst/>
          </a:prstGeom>
          <a:noFill/>
        </p:spPr>
        <p:txBody>
          <a:bodyPr wrap="square">
            <a:spAutoFit/>
          </a:bodyPr>
          <a:lstStyle/>
          <a:p>
            <a:r>
              <a:rPr lang="fr-CH" dirty="0"/>
              <a:t>Les base de données spatiales fournissent des requêtes spatiales</a:t>
            </a:r>
          </a:p>
        </p:txBody>
      </p:sp>
      <p:pic>
        <p:nvPicPr>
          <p:cNvPr id="6" name="Picture 5">
            <a:extLst>
              <a:ext uri="{FF2B5EF4-FFF2-40B4-BE49-F238E27FC236}">
                <a16:creationId xmlns:a16="http://schemas.microsoft.com/office/drawing/2014/main" id="{D4C8357E-E8EF-4799-8826-F47AF45754B4}"/>
              </a:ext>
            </a:extLst>
          </p:cNvPr>
          <p:cNvPicPr>
            <a:picLocks noChangeAspect="1"/>
          </p:cNvPicPr>
          <p:nvPr/>
        </p:nvPicPr>
        <p:blipFill>
          <a:blip r:embed="rId3"/>
          <a:stretch>
            <a:fillRect/>
          </a:stretch>
        </p:blipFill>
        <p:spPr>
          <a:xfrm>
            <a:off x="472017" y="1196975"/>
            <a:ext cx="2975841" cy="3273425"/>
          </a:xfrm>
          <a:prstGeom prst="rect">
            <a:avLst/>
          </a:prstGeom>
        </p:spPr>
      </p:pic>
      <p:pic>
        <p:nvPicPr>
          <p:cNvPr id="9" name="Picture 8">
            <a:extLst>
              <a:ext uri="{FF2B5EF4-FFF2-40B4-BE49-F238E27FC236}">
                <a16:creationId xmlns:a16="http://schemas.microsoft.com/office/drawing/2014/main" id="{7EFD30FC-A1CA-4C73-97C9-94B11AC05AC3}"/>
              </a:ext>
            </a:extLst>
          </p:cNvPr>
          <p:cNvPicPr>
            <a:picLocks noChangeAspect="1"/>
          </p:cNvPicPr>
          <p:nvPr/>
        </p:nvPicPr>
        <p:blipFill>
          <a:blip r:embed="rId4"/>
          <a:stretch>
            <a:fillRect/>
          </a:stretch>
        </p:blipFill>
        <p:spPr>
          <a:xfrm>
            <a:off x="3447859" y="1253068"/>
            <a:ext cx="2717800" cy="2717800"/>
          </a:xfrm>
          <a:prstGeom prst="rect">
            <a:avLst/>
          </a:prstGeom>
        </p:spPr>
      </p:pic>
      <p:pic>
        <p:nvPicPr>
          <p:cNvPr id="14" name="Picture 13">
            <a:extLst>
              <a:ext uri="{FF2B5EF4-FFF2-40B4-BE49-F238E27FC236}">
                <a16:creationId xmlns:a16="http://schemas.microsoft.com/office/drawing/2014/main" id="{50EB3E98-062E-4398-98D9-5069EB0B0DBA}"/>
              </a:ext>
            </a:extLst>
          </p:cNvPr>
          <p:cNvPicPr>
            <a:picLocks noChangeAspect="1"/>
          </p:cNvPicPr>
          <p:nvPr/>
        </p:nvPicPr>
        <p:blipFill>
          <a:blip r:embed="rId5"/>
          <a:stretch>
            <a:fillRect/>
          </a:stretch>
        </p:blipFill>
        <p:spPr>
          <a:xfrm>
            <a:off x="5746749" y="1253068"/>
            <a:ext cx="2698043" cy="2023532"/>
          </a:xfrm>
          <a:prstGeom prst="rect">
            <a:avLst/>
          </a:prstGeom>
        </p:spPr>
      </p:pic>
      <p:pic>
        <p:nvPicPr>
          <p:cNvPr id="20" name="Picture 19">
            <a:extLst>
              <a:ext uri="{FF2B5EF4-FFF2-40B4-BE49-F238E27FC236}">
                <a16:creationId xmlns:a16="http://schemas.microsoft.com/office/drawing/2014/main" id="{ABAC2F75-C2B2-4355-AC32-F297C6DF34F6}"/>
              </a:ext>
            </a:extLst>
          </p:cNvPr>
          <p:cNvPicPr>
            <a:picLocks noChangeAspect="1"/>
          </p:cNvPicPr>
          <p:nvPr/>
        </p:nvPicPr>
        <p:blipFill>
          <a:blip r:embed="rId6"/>
          <a:stretch>
            <a:fillRect/>
          </a:stretch>
        </p:blipFill>
        <p:spPr>
          <a:xfrm>
            <a:off x="5746749" y="3276600"/>
            <a:ext cx="2717800" cy="2717800"/>
          </a:xfrm>
          <a:prstGeom prst="rect">
            <a:avLst/>
          </a:prstGeom>
        </p:spPr>
      </p:pic>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921540" cy="261610"/>
          </a:xfrm>
          <a:prstGeom prst="rect">
            <a:avLst/>
          </a:prstGeom>
          <a:noFill/>
        </p:spPr>
        <p:txBody>
          <a:bodyPr wrap="none" rtlCol="0">
            <a:spAutoFit/>
          </a:bodyPr>
          <a:lstStyle/>
          <a:p>
            <a:r>
              <a:rPr lang="en-GB" sz="1100" dirty="0"/>
              <a:t>Source : http://postgis.net/workshops/postgis-intro/spatial_relationships.html</a:t>
            </a:r>
            <a:endParaRPr lang="fr-CH" sz="1100" dirty="0"/>
          </a:p>
        </p:txBody>
      </p:sp>
    </p:spTree>
    <p:extLst>
      <p:ext uri="{BB962C8B-B14F-4D97-AF65-F5344CB8AC3E}">
        <p14:creationId xmlns:p14="http://schemas.microsoft.com/office/powerpoint/2010/main" val="4078499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pic>
        <p:nvPicPr>
          <p:cNvPr id="3" name="Picture 2">
            <a:extLst>
              <a:ext uri="{FF2B5EF4-FFF2-40B4-BE49-F238E27FC236}">
                <a16:creationId xmlns:a16="http://schemas.microsoft.com/office/drawing/2014/main" id="{A4D9D72B-2318-4DA8-A1FC-F376EDD63A27}"/>
              </a:ext>
            </a:extLst>
          </p:cNvPr>
          <p:cNvPicPr>
            <a:picLocks noChangeAspect="1"/>
          </p:cNvPicPr>
          <p:nvPr/>
        </p:nvPicPr>
        <p:blipFill>
          <a:blip r:embed="rId3"/>
          <a:stretch>
            <a:fillRect/>
          </a:stretch>
        </p:blipFill>
        <p:spPr>
          <a:xfrm>
            <a:off x="592666" y="1860028"/>
            <a:ext cx="7771927" cy="2508771"/>
          </a:xfrm>
          <a:prstGeom prst="rect">
            <a:avLst/>
          </a:prstGeom>
        </p:spPr>
      </p:pic>
    </p:spTree>
    <p:extLst>
      <p:ext uri="{BB962C8B-B14F-4D97-AF65-F5344CB8AC3E}">
        <p14:creationId xmlns:p14="http://schemas.microsoft.com/office/powerpoint/2010/main" val="4646866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Q1 : Quel est le  </a:t>
            </a:r>
            <a:r>
              <a:rPr lang="fr-CH" sz="1600" b="1" dirty="0" err="1"/>
              <a:t>well-known</a:t>
            </a:r>
            <a:r>
              <a:rPr lang="fr-CH" sz="1600" b="1" dirty="0"/>
              <a:t> </a:t>
            </a:r>
            <a:r>
              <a:rPr lang="fr-CH" sz="1600" b="1" dirty="0" err="1"/>
              <a:t>text</a:t>
            </a:r>
            <a:r>
              <a:rPr lang="fr-CH" sz="1600" b="1" dirty="0"/>
              <a:t> (WKT) de la station de métro Broad Street ?</a:t>
            </a:r>
          </a:p>
          <a:p>
            <a:r>
              <a:rPr lang="fr-CH" sz="1600" b="1" dirty="0"/>
              <a:t>Q2 : Quel quartier croise cette station de métro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3250169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600" y="1350862"/>
            <a:ext cx="7459134" cy="1415772"/>
          </a:xfrm>
          <a:prstGeom prst="rect">
            <a:avLst/>
          </a:prstGeom>
          <a:noFill/>
        </p:spPr>
        <p:txBody>
          <a:bodyPr wrap="square" rtlCol="0">
            <a:spAutoFit/>
          </a:bodyPr>
          <a:lstStyle/>
          <a:p>
            <a:pPr algn="l"/>
            <a:r>
              <a:rPr lang="fr-CH" sz="1800" b="1" i="0" u="none" strike="noStrike" baseline="0" dirty="0" err="1">
                <a:solidFill>
                  <a:srgbClr val="000000"/>
                </a:solidFill>
                <a:latin typeface="Calibri-Bold"/>
              </a:rPr>
              <a:t>Postgres</a:t>
            </a:r>
            <a:r>
              <a:rPr lang="fr-CH" sz="1800" b="0" i="0" u="none" strike="noStrike" baseline="0" dirty="0">
                <a:solidFill>
                  <a:srgbClr val="000000"/>
                </a:solidFill>
                <a:latin typeface="Calibri" panose="020F0502020204030204" pitchFamily="34" charset="0"/>
              </a:rPr>
              <a:t>(QL) https://www.postgresql.org</a:t>
            </a:r>
          </a:p>
          <a:p>
            <a:pPr marL="285750" indent="-285750" algn="l">
              <a:buFont typeface="Arial" panose="020B0604020202020204" pitchFamily="34" charset="0"/>
              <a:buChar char="•"/>
            </a:pPr>
            <a:r>
              <a:rPr lang="fr-CH" sz="1800" b="0" i="0" u="none" strike="noStrike" baseline="0" dirty="0">
                <a:solidFill>
                  <a:srgbClr val="000000"/>
                </a:solidFill>
                <a:latin typeface="Calibri" panose="020F0502020204030204" pitchFamily="34" charset="0"/>
              </a:rPr>
              <a:t>Open-source </a:t>
            </a:r>
            <a:r>
              <a:rPr lang="fr-CH" sz="1800" b="1" i="0" u="none" strike="noStrike" baseline="0" dirty="0" err="1">
                <a:solidFill>
                  <a:srgbClr val="FF0000"/>
                </a:solidFill>
                <a:latin typeface="Calibri-Bold"/>
              </a:rPr>
              <a:t>Relational</a:t>
            </a:r>
            <a:r>
              <a:rPr lang="fr-CH" sz="1800" b="1" i="0" u="none" strike="noStrike" baseline="0" dirty="0">
                <a:solidFill>
                  <a:srgbClr val="FF0000"/>
                </a:solidFill>
                <a:latin typeface="Calibri-Bold"/>
              </a:rPr>
              <a:t> </a:t>
            </a:r>
            <a:r>
              <a:rPr lang="fr-CH" sz="1800" b="0" i="0" u="none" strike="noStrike" baseline="0" dirty="0">
                <a:solidFill>
                  <a:srgbClr val="000000"/>
                </a:solidFill>
                <a:latin typeface="Calibri" panose="020F0502020204030204" pitchFamily="34" charset="0"/>
              </a:rPr>
              <a:t>DBMS (RDBMS)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First versions released in 1990 (1996 with this name) by a team of Berkeley (US) graduate students</a:t>
            </a:r>
          </a:p>
          <a:p>
            <a:pPr algn="l"/>
            <a:endParaRPr lang="fr-CH" dirty="0"/>
          </a:p>
        </p:txBody>
      </p:sp>
      <p:pic>
        <p:nvPicPr>
          <p:cNvPr id="8" name="Picture 7">
            <a:extLst>
              <a:ext uri="{FF2B5EF4-FFF2-40B4-BE49-F238E27FC236}">
                <a16:creationId xmlns:a16="http://schemas.microsoft.com/office/drawing/2014/main" id="{D5F874CE-25A0-45A5-AFBA-A270332A8367}"/>
              </a:ext>
            </a:extLst>
          </p:cNvPr>
          <p:cNvPicPr>
            <a:picLocks noChangeAspect="1"/>
          </p:cNvPicPr>
          <p:nvPr/>
        </p:nvPicPr>
        <p:blipFill>
          <a:blip r:embed="rId3"/>
          <a:stretch>
            <a:fillRect/>
          </a:stretch>
        </p:blipFill>
        <p:spPr>
          <a:xfrm>
            <a:off x="4093052" y="2617686"/>
            <a:ext cx="3704748" cy="3822065"/>
          </a:xfrm>
          <a:prstGeom prst="rect">
            <a:avLst/>
          </a:prstGeom>
        </p:spPr>
      </p:pic>
    </p:spTree>
    <p:extLst>
      <p:ext uri="{BB962C8B-B14F-4D97-AF65-F5344CB8AC3E}">
        <p14:creationId xmlns:p14="http://schemas.microsoft.com/office/powerpoint/2010/main" val="2664250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Quelles sont les rues situées à moins de 10 mètres de la station de métro Broad Street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3185384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Dans quel quartier et arrondissement se trouve POINT(586782 4504202)" se trouve-t-il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548105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Combien de personnes vivent dans un rayon de 50 mètres du </a:t>
            </a:r>
          </a:p>
          <a:p>
            <a:r>
              <a:rPr lang="fr-CH" sz="1600" b="1" dirty="0"/>
              <a:t>‘POINT(586782 4504202)'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450183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38554"/>
          </a:xfrm>
          <a:prstGeom prst="rect">
            <a:avLst/>
          </a:prstGeom>
          <a:noFill/>
        </p:spPr>
        <p:txBody>
          <a:bodyPr wrap="square">
            <a:spAutoFit/>
          </a:bodyPr>
          <a:lstStyle/>
          <a:p>
            <a:r>
              <a:rPr lang="fr-CH" sz="1600" b="1" dirty="0"/>
              <a:t>A quelle distance se trouvent 'Columbus </a:t>
            </a:r>
            <a:r>
              <a:rPr lang="fr-CH" sz="1600" b="1" dirty="0" err="1"/>
              <a:t>Cir</a:t>
            </a:r>
            <a:r>
              <a:rPr lang="fr-CH" sz="1600" b="1" dirty="0"/>
              <a:t>' et 'Fulton Ave'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788172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Jointure spatiales</a:t>
            </a:r>
            <a:endParaRPr lang="fr-CH" dirty="0"/>
          </a:p>
        </p:txBody>
      </p:sp>
      <p:sp>
        <p:nvSpPr>
          <p:cNvPr id="4" name="TextBox 3">
            <a:extLst>
              <a:ext uri="{FF2B5EF4-FFF2-40B4-BE49-F238E27FC236}">
                <a16:creationId xmlns:a16="http://schemas.microsoft.com/office/drawing/2014/main" id="{ACE35D0C-FD5F-411D-B70D-3DD1C66D47D4}"/>
              </a:ext>
            </a:extLst>
          </p:cNvPr>
          <p:cNvSpPr txBox="1"/>
          <p:nvPr/>
        </p:nvSpPr>
        <p:spPr>
          <a:xfrm>
            <a:off x="518056" y="1801911"/>
            <a:ext cx="4652432" cy="307777"/>
          </a:xfrm>
          <a:prstGeom prst="rect">
            <a:avLst/>
          </a:prstGeom>
          <a:noFill/>
        </p:spPr>
        <p:txBody>
          <a:bodyPr wrap="square">
            <a:spAutoFit/>
          </a:bodyPr>
          <a:lstStyle/>
          <a:p>
            <a:r>
              <a:rPr lang="fr-CH" dirty="0"/>
              <a:t>Dans quel quartier se trouve la station "Broad St" ?</a:t>
            </a:r>
          </a:p>
        </p:txBody>
      </p:sp>
      <p:sp>
        <p:nvSpPr>
          <p:cNvPr id="6" name="TextBox 5">
            <a:extLst>
              <a:ext uri="{FF2B5EF4-FFF2-40B4-BE49-F238E27FC236}">
                <a16:creationId xmlns:a16="http://schemas.microsoft.com/office/drawing/2014/main" id="{5C8503B4-121A-4B79-B8FB-296ECFE54C37}"/>
              </a:ext>
            </a:extLst>
          </p:cNvPr>
          <p:cNvSpPr txBox="1"/>
          <p:nvPr/>
        </p:nvSpPr>
        <p:spPr>
          <a:xfrm>
            <a:off x="869950" y="2258592"/>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name, </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7" name="TextBox 6">
            <a:extLst>
              <a:ext uri="{FF2B5EF4-FFF2-40B4-BE49-F238E27FC236}">
                <a16:creationId xmlns:a16="http://schemas.microsoft.com/office/drawing/2014/main" id="{99D67EB0-5F86-4B60-9EA7-C04A06CA1A7E}"/>
              </a:ext>
            </a:extLst>
          </p:cNvPr>
          <p:cNvSpPr txBox="1"/>
          <p:nvPr/>
        </p:nvSpPr>
        <p:spPr>
          <a:xfrm>
            <a:off x="869950" y="4155125"/>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a:t>
            </a:r>
            <a:r>
              <a:rPr lang="en-GB" sz="1400" i="0" u="none" strike="noStrike" dirty="0">
                <a:solidFill>
                  <a:srgbClr val="FF0000"/>
                </a:solidFill>
                <a:effectLst/>
                <a:latin typeface="Consolas" panose="020B0609020204030204" pitchFamily="49" charset="0"/>
              </a:rPr>
              <a:t>n</a:t>
            </a:r>
            <a:r>
              <a:rPr lang="en-GB" sz="1400" i="0" u="none" strike="noStrike" dirty="0">
                <a:solidFill>
                  <a:schemeClr val="tx1"/>
                </a:solidFill>
                <a:effectLst/>
                <a:latin typeface="Consolas" panose="020B0609020204030204" pitchFamily="49" charset="0"/>
              </a:rPr>
              <a:t>.name, </a:t>
            </a:r>
            <a:r>
              <a:rPr lang="en-GB" sz="1400" i="0" u="none" strike="noStrike" dirty="0" err="1">
                <a:solidFill>
                  <a:srgbClr val="FF0000"/>
                </a:solidFill>
                <a:effectLst/>
                <a:latin typeface="Consolas" panose="020B0609020204030204" pitchFamily="49" charset="0"/>
              </a:rPr>
              <a:t>n</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r>
              <a:rPr lang="en-GB" sz="1400" i="0" u="none" strike="noStrike" dirty="0">
                <a:solidFill>
                  <a:schemeClr val="tx1"/>
                </a:solidFill>
                <a:effectLst/>
                <a:latin typeface="Consolas" panose="020B0609020204030204" pitchFamily="49" charset="0"/>
              </a:rPr>
              <a:t> AS </a:t>
            </a:r>
            <a:r>
              <a:rPr lang="en-GB" sz="1400" i="0" u="none" strike="noStrike" dirty="0">
                <a:solidFill>
                  <a:srgbClr val="FF0000"/>
                </a:solidFill>
                <a:effectLst/>
                <a:latin typeface="Consolas" panose="020B0609020204030204" pitchFamily="49" charset="0"/>
              </a:rPr>
              <a:t>n</a:t>
            </a: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5" name="Arrow: Down 4">
            <a:extLst>
              <a:ext uri="{FF2B5EF4-FFF2-40B4-BE49-F238E27FC236}">
                <a16:creationId xmlns:a16="http://schemas.microsoft.com/office/drawing/2014/main" id="{0A110CE8-2AFF-46CE-9641-13318CDBC86F}"/>
              </a:ext>
            </a:extLst>
          </p:cNvPr>
          <p:cNvSpPr/>
          <p:nvPr/>
        </p:nvSpPr>
        <p:spPr>
          <a:xfrm>
            <a:off x="2556933" y="3792491"/>
            <a:ext cx="745067" cy="229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8997810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Jointure spatiales</a:t>
            </a:r>
            <a:endParaRPr lang="fr-CH" dirty="0"/>
          </a:p>
        </p:txBody>
      </p:sp>
      <p:sp>
        <p:nvSpPr>
          <p:cNvPr id="4" name="TextBox 3">
            <a:extLst>
              <a:ext uri="{FF2B5EF4-FFF2-40B4-BE49-F238E27FC236}">
                <a16:creationId xmlns:a16="http://schemas.microsoft.com/office/drawing/2014/main" id="{ACE35D0C-FD5F-411D-B70D-3DD1C66D47D4}"/>
              </a:ext>
            </a:extLst>
          </p:cNvPr>
          <p:cNvSpPr txBox="1"/>
          <p:nvPr/>
        </p:nvSpPr>
        <p:spPr>
          <a:xfrm>
            <a:off x="518056" y="1801911"/>
            <a:ext cx="4652432" cy="307777"/>
          </a:xfrm>
          <a:prstGeom prst="rect">
            <a:avLst/>
          </a:prstGeom>
          <a:noFill/>
        </p:spPr>
        <p:txBody>
          <a:bodyPr wrap="square">
            <a:spAutoFit/>
          </a:bodyPr>
          <a:lstStyle/>
          <a:p>
            <a:r>
              <a:rPr lang="fr-CH" dirty="0"/>
              <a:t>Dans quel quartier se trouve la station "Broad St" ?</a:t>
            </a:r>
          </a:p>
        </p:txBody>
      </p:sp>
      <p:sp>
        <p:nvSpPr>
          <p:cNvPr id="5" name="Arrow: Down 4">
            <a:extLst>
              <a:ext uri="{FF2B5EF4-FFF2-40B4-BE49-F238E27FC236}">
                <a16:creationId xmlns:a16="http://schemas.microsoft.com/office/drawing/2014/main" id="{0A110CE8-2AFF-46CE-9641-13318CDBC86F}"/>
              </a:ext>
            </a:extLst>
          </p:cNvPr>
          <p:cNvSpPr/>
          <p:nvPr/>
        </p:nvSpPr>
        <p:spPr>
          <a:xfrm>
            <a:off x="2556933" y="3792491"/>
            <a:ext cx="745067" cy="229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TextBox 7">
            <a:extLst>
              <a:ext uri="{FF2B5EF4-FFF2-40B4-BE49-F238E27FC236}">
                <a16:creationId xmlns:a16="http://schemas.microsoft.com/office/drawing/2014/main" id="{F4B0384F-CFBA-4CE8-81CE-7F9B7A44970F}"/>
              </a:ext>
            </a:extLst>
          </p:cNvPr>
          <p:cNvSpPr txBox="1"/>
          <p:nvPr/>
        </p:nvSpPr>
        <p:spPr>
          <a:xfrm>
            <a:off x="810684" y="2187280"/>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a:t>
            </a:r>
            <a:r>
              <a:rPr lang="en-GB" sz="1400" i="0" u="none" strike="noStrike" dirty="0">
                <a:solidFill>
                  <a:srgbClr val="FF0000"/>
                </a:solidFill>
                <a:effectLst/>
                <a:latin typeface="Consolas" panose="020B0609020204030204" pitchFamily="49" charset="0"/>
              </a:rPr>
              <a:t>n</a:t>
            </a:r>
            <a:r>
              <a:rPr lang="en-GB" sz="1400" i="0" u="none" strike="noStrike" dirty="0">
                <a:solidFill>
                  <a:schemeClr val="tx1"/>
                </a:solidFill>
                <a:effectLst/>
                <a:latin typeface="Consolas" panose="020B0609020204030204" pitchFamily="49" charset="0"/>
              </a:rPr>
              <a:t>.name, </a:t>
            </a:r>
            <a:r>
              <a:rPr lang="en-GB" sz="1400" i="0" u="none" strike="noStrike" dirty="0" err="1">
                <a:solidFill>
                  <a:srgbClr val="FF0000"/>
                </a:solidFill>
                <a:effectLst/>
                <a:latin typeface="Consolas" panose="020B0609020204030204" pitchFamily="49" charset="0"/>
              </a:rPr>
              <a:t>n</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r>
              <a:rPr lang="en-GB" sz="1400" i="0" u="none" strike="noStrike" dirty="0">
                <a:solidFill>
                  <a:schemeClr val="tx1"/>
                </a:solidFill>
                <a:effectLst/>
                <a:latin typeface="Consolas" panose="020B0609020204030204" pitchFamily="49" charset="0"/>
              </a:rPr>
              <a:t> AS </a:t>
            </a:r>
            <a:r>
              <a:rPr lang="en-GB" sz="1400" i="0" u="none" strike="noStrike" dirty="0">
                <a:solidFill>
                  <a:srgbClr val="FF0000"/>
                </a:solidFill>
                <a:effectLst/>
                <a:latin typeface="Consolas" panose="020B0609020204030204" pitchFamily="49" charset="0"/>
              </a:rPr>
              <a:t>n</a:t>
            </a: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3" name="Rectangle 2">
            <a:extLst>
              <a:ext uri="{FF2B5EF4-FFF2-40B4-BE49-F238E27FC236}">
                <a16:creationId xmlns:a16="http://schemas.microsoft.com/office/drawing/2014/main" id="{CFEDAB03-B8FB-4F9C-B9C4-6909C39DC946}"/>
              </a:ext>
            </a:extLst>
          </p:cNvPr>
          <p:cNvSpPr/>
          <p:nvPr/>
        </p:nvSpPr>
        <p:spPr>
          <a:xfrm>
            <a:off x="810684" y="2650067"/>
            <a:ext cx="3812116" cy="9222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TextBox 10">
            <a:extLst>
              <a:ext uri="{FF2B5EF4-FFF2-40B4-BE49-F238E27FC236}">
                <a16:creationId xmlns:a16="http://schemas.microsoft.com/office/drawing/2014/main" id="{4ECE812C-19FF-480B-98A8-6323A310D704}"/>
              </a:ext>
            </a:extLst>
          </p:cNvPr>
          <p:cNvSpPr txBox="1"/>
          <p:nvPr/>
        </p:nvSpPr>
        <p:spPr>
          <a:xfrm>
            <a:off x="903817" y="4241883"/>
            <a:ext cx="4652432" cy="1815882"/>
          </a:xfrm>
          <a:prstGeom prst="rect">
            <a:avLst/>
          </a:prstGeom>
          <a:noFill/>
        </p:spPr>
        <p:txBody>
          <a:bodyPr wrap="square">
            <a:spAutoFit/>
          </a:bodyPr>
          <a:lstStyle/>
          <a:p>
            <a:r>
              <a:rPr lang="fr-CH" dirty="0"/>
              <a:t>SELECT </a:t>
            </a:r>
            <a:r>
              <a:rPr lang="fr-CH" dirty="0">
                <a:solidFill>
                  <a:srgbClr val="0070C0"/>
                </a:solidFill>
              </a:rPr>
              <a:t>s</a:t>
            </a:r>
            <a:r>
              <a:rPr lang="fr-CH" dirty="0"/>
              <a:t>.name, </a:t>
            </a:r>
            <a:r>
              <a:rPr lang="fr-CH" dirty="0">
                <a:solidFill>
                  <a:srgbClr val="FF0000"/>
                </a:solidFill>
              </a:rPr>
              <a:t>n</a:t>
            </a:r>
            <a:r>
              <a:rPr lang="fr-CH" dirty="0"/>
              <a:t>.name, </a:t>
            </a:r>
            <a:r>
              <a:rPr lang="fr-CH" dirty="0" err="1">
                <a:solidFill>
                  <a:srgbClr val="FF0000"/>
                </a:solidFill>
              </a:rPr>
              <a:t>n</a:t>
            </a:r>
            <a:r>
              <a:rPr lang="fr-CH" dirty="0" err="1"/>
              <a:t>.boroname</a:t>
            </a:r>
            <a:endParaRPr lang="fr-CH" dirty="0"/>
          </a:p>
          <a:p>
            <a:r>
              <a:rPr lang="fr-CH" dirty="0"/>
              <a:t>FROM </a:t>
            </a:r>
            <a:r>
              <a:rPr lang="fr-CH" dirty="0" err="1"/>
              <a:t>nyc_neighborhoods</a:t>
            </a:r>
            <a:r>
              <a:rPr lang="fr-CH" dirty="0"/>
              <a:t> AS </a:t>
            </a:r>
            <a:r>
              <a:rPr lang="fr-CH" dirty="0">
                <a:solidFill>
                  <a:srgbClr val="FF0000"/>
                </a:solidFill>
              </a:rPr>
              <a:t>n</a:t>
            </a:r>
          </a:p>
          <a:p>
            <a:r>
              <a:rPr lang="fr-CH" dirty="0"/>
              <a:t>JOIN </a:t>
            </a:r>
            <a:r>
              <a:rPr lang="fr-CH" dirty="0" err="1"/>
              <a:t>nyc_subway_stations</a:t>
            </a:r>
            <a:r>
              <a:rPr lang="fr-CH" dirty="0"/>
              <a:t> AS </a:t>
            </a:r>
            <a:r>
              <a:rPr lang="fr-CH" dirty="0">
                <a:solidFill>
                  <a:srgbClr val="0070C0"/>
                </a:solidFill>
              </a:rPr>
              <a:t>s</a:t>
            </a:r>
          </a:p>
          <a:p>
            <a:r>
              <a:rPr lang="fr-CH" dirty="0"/>
              <a:t>  ON </a:t>
            </a:r>
            <a:r>
              <a:rPr lang="fr-CH" dirty="0" err="1"/>
              <a:t>ST_Contains</a:t>
            </a:r>
            <a:r>
              <a:rPr lang="fr-CH" dirty="0"/>
              <a:t>(</a:t>
            </a:r>
          </a:p>
          <a:p>
            <a:r>
              <a:rPr lang="fr-CH" dirty="0"/>
              <a:t>    </a:t>
            </a:r>
            <a:r>
              <a:rPr lang="fr-CH" dirty="0" err="1">
                <a:solidFill>
                  <a:srgbClr val="FF0000"/>
                </a:solidFill>
              </a:rPr>
              <a:t>n</a:t>
            </a:r>
            <a:r>
              <a:rPr lang="fr-CH" dirty="0" err="1"/>
              <a:t>.geom</a:t>
            </a:r>
            <a:r>
              <a:rPr lang="fr-CH" dirty="0"/>
              <a:t>,</a:t>
            </a:r>
          </a:p>
          <a:p>
            <a:r>
              <a:rPr lang="fr-CH" dirty="0"/>
              <a:t>    </a:t>
            </a:r>
            <a:r>
              <a:rPr lang="fr-CH" dirty="0" err="1">
                <a:solidFill>
                  <a:srgbClr val="0070C0"/>
                </a:solidFill>
              </a:rPr>
              <a:t>s</a:t>
            </a:r>
            <a:r>
              <a:rPr lang="fr-CH" dirty="0" err="1"/>
              <a:t>.geom</a:t>
            </a:r>
            <a:endParaRPr lang="fr-CH" dirty="0"/>
          </a:p>
          <a:p>
            <a:r>
              <a:rPr lang="fr-CH" dirty="0"/>
              <a:t>  )</a:t>
            </a:r>
          </a:p>
          <a:p>
            <a:r>
              <a:rPr lang="fr-CH" dirty="0"/>
              <a:t>WHERE </a:t>
            </a:r>
            <a:r>
              <a:rPr lang="fr-CH" dirty="0">
                <a:solidFill>
                  <a:srgbClr val="0070C0"/>
                </a:solidFill>
              </a:rPr>
              <a:t>s</a:t>
            </a:r>
            <a:r>
              <a:rPr lang="fr-CH" dirty="0"/>
              <a:t>.name = 'Broad St';</a:t>
            </a:r>
          </a:p>
        </p:txBody>
      </p:sp>
    </p:spTree>
    <p:extLst>
      <p:ext uri="{BB962C8B-B14F-4D97-AF65-F5344CB8AC3E}">
        <p14:creationId xmlns:p14="http://schemas.microsoft.com/office/powerpoint/2010/main" val="921628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Quelle station de métro se trouve dans "Little </a:t>
            </a:r>
            <a:r>
              <a:rPr lang="fr-CH" sz="1600" b="1" dirty="0" err="1"/>
              <a:t>Italy</a:t>
            </a:r>
            <a:r>
              <a:rPr lang="fr-CH" sz="1600" b="1" dirty="0"/>
              <a:t>" ? Sur quelle ligne de métro se trouve-t-elle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4183222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Après le 11 septembre, le quartier de Battery Park a été interdit d'accès pendant plusieurs jours. Combien de personnes ont dû être évacuées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706028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38554"/>
          </a:xfrm>
          <a:prstGeom prst="rect">
            <a:avLst/>
          </a:prstGeom>
          <a:noFill/>
        </p:spPr>
        <p:txBody>
          <a:bodyPr wrap="square">
            <a:spAutoFit/>
          </a:bodyPr>
          <a:lstStyle/>
          <a:p>
            <a:r>
              <a:rPr lang="fr-CH" sz="1600" b="1" dirty="0"/>
              <a:t>Quel quartier a la plus forte densité de population (personnes/km2)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181112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9" name="TextBox 8">
            <a:extLst>
              <a:ext uri="{FF2B5EF4-FFF2-40B4-BE49-F238E27FC236}">
                <a16:creationId xmlns:a16="http://schemas.microsoft.com/office/drawing/2014/main" id="{9F26880F-5A44-4728-B302-BE711DCE15FC}"/>
              </a:ext>
            </a:extLst>
          </p:cNvPr>
          <p:cNvSpPr txBox="1"/>
          <p:nvPr/>
        </p:nvSpPr>
        <p:spPr>
          <a:xfrm>
            <a:off x="518056" y="1810378"/>
            <a:ext cx="4652432" cy="307777"/>
          </a:xfrm>
          <a:prstGeom prst="rect">
            <a:avLst/>
          </a:prstGeom>
          <a:noFill/>
        </p:spPr>
        <p:txBody>
          <a:bodyPr wrap="square">
            <a:spAutoFit/>
          </a:bodyPr>
          <a:lstStyle/>
          <a:p>
            <a:pPr rtl="0">
              <a:spcBef>
                <a:spcPts val="0"/>
              </a:spcBef>
              <a:spcAft>
                <a:spcPts val="0"/>
              </a:spcAft>
            </a:pPr>
            <a:r>
              <a:rPr lang="fr-CH" sz="1400" b="0" i="0" u="none" strike="noStrike" dirty="0">
                <a:solidFill>
                  <a:srgbClr val="434343"/>
                </a:solidFill>
                <a:effectLst/>
                <a:latin typeface="Arial Black" panose="020B0A04020102020204" pitchFamily="34" charset="0"/>
              </a:rPr>
              <a:t>Geographic </a:t>
            </a:r>
            <a:r>
              <a:rPr lang="fr-CH" sz="1400" b="0" i="0" u="none" strike="noStrike" dirty="0" err="1">
                <a:solidFill>
                  <a:srgbClr val="434343"/>
                </a:solidFill>
                <a:effectLst/>
                <a:latin typeface="Arial Black" panose="020B0A04020102020204" pitchFamily="34" charset="0"/>
              </a:rPr>
              <a:t>Coordinate</a:t>
            </a:r>
            <a:r>
              <a:rPr lang="fr-CH" sz="1400" b="0" i="0" u="none" strike="noStrike" dirty="0">
                <a:solidFill>
                  <a:srgbClr val="434343"/>
                </a:solidFill>
                <a:effectLst/>
                <a:latin typeface="Arial Black" panose="020B0A04020102020204" pitchFamily="34" charset="0"/>
              </a:rPr>
              <a:t> </a:t>
            </a:r>
            <a:r>
              <a:rPr lang="fr-CH" sz="1400" b="0" i="0" u="none" strike="noStrike" dirty="0" err="1">
                <a:solidFill>
                  <a:srgbClr val="434343"/>
                </a:solidFill>
                <a:effectLst/>
                <a:latin typeface="Arial Black" panose="020B0A04020102020204" pitchFamily="34" charset="0"/>
              </a:rPr>
              <a:t>Systems</a:t>
            </a:r>
            <a:endParaRPr lang="fr-CH" dirty="0">
              <a:effectLst/>
            </a:endParaRPr>
          </a:p>
        </p:txBody>
      </p:sp>
      <p:pic>
        <p:nvPicPr>
          <p:cNvPr id="1026" name="Picture 2">
            <a:extLst>
              <a:ext uri="{FF2B5EF4-FFF2-40B4-BE49-F238E27FC236}">
                <a16:creationId xmlns:a16="http://schemas.microsoft.com/office/drawing/2014/main" id="{54B69E07-2E36-4941-860D-396C8CDE5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2" y="2398713"/>
            <a:ext cx="64674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481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599" y="1350862"/>
            <a:ext cx="8221133" cy="1754326"/>
          </a:xfrm>
          <a:prstGeom prst="rect">
            <a:avLst/>
          </a:prstGeom>
          <a:noFill/>
        </p:spPr>
        <p:txBody>
          <a:bodyPr wrap="square" rtlCol="0">
            <a:spAutoFit/>
          </a:bodyPr>
          <a:lstStyle/>
          <a:p>
            <a:pPr algn="l"/>
            <a:r>
              <a:rPr lang="fr-CH" sz="1800" b="1" i="0" u="none" strike="noStrike" baseline="0" dirty="0">
                <a:solidFill>
                  <a:srgbClr val="FF0000"/>
                </a:solidFill>
                <a:latin typeface="Calibri-Bold"/>
              </a:rPr>
              <a:t>POSTGIS </a:t>
            </a:r>
            <a:r>
              <a:rPr lang="fr-CH" sz="1800" b="0" i="0" u="none" strike="noStrike" baseline="0" dirty="0">
                <a:solidFill>
                  <a:srgbClr val="000000"/>
                </a:solidFill>
                <a:latin typeface="Wingdings-Regular"/>
              </a:rPr>
              <a:t>à </a:t>
            </a:r>
            <a:r>
              <a:rPr lang="fr-CH" sz="1800" b="0" i="0" u="none" strike="noStrike" baseline="0" dirty="0">
                <a:solidFill>
                  <a:srgbClr val="000000"/>
                </a:solidFill>
                <a:latin typeface="Calibri" panose="020F0502020204030204" pitchFamily="34" charset="0"/>
              </a:rPr>
              <a:t>Spatial </a:t>
            </a:r>
            <a:r>
              <a:rPr lang="fr-CH" sz="1800" b="0" i="0" u="none" strike="noStrike" baseline="0" dirty="0" err="1">
                <a:solidFill>
                  <a:srgbClr val="000000"/>
                </a:solidFill>
                <a:latin typeface="Calibri" panose="020F0502020204030204" pitchFamily="34" charset="0"/>
              </a:rPr>
              <a:t>database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extender</a:t>
            </a:r>
            <a:r>
              <a:rPr lang="fr-CH" sz="1800" b="0" i="0" u="none" strike="noStrike" baseline="0" dirty="0">
                <a:solidFill>
                  <a:srgbClr val="000000"/>
                </a:solidFill>
                <a:latin typeface="Calibri" panose="020F0502020204030204" pitchFamily="34" charset="0"/>
              </a:rPr>
              <a:t> for</a:t>
            </a:r>
          </a:p>
          <a:p>
            <a:pPr algn="l"/>
            <a:r>
              <a:rPr lang="fr-CH" sz="1800" b="0" i="0" u="none" strike="noStrike" baseline="0" dirty="0">
                <a:solidFill>
                  <a:srgbClr val="000000"/>
                </a:solidFill>
                <a:latin typeface="Calibri" panose="020F0502020204030204" pitchFamily="34" charset="0"/>
              </a:rPr>
              <a:t>the PostgreSQL 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Started as a project of Refractions Research.</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Adopted and improved on by governments, public </a:t>
            </a:r>
            <a:r>
              <a:rPr lang="fr-CH" sz="1800" b="0" i="0" u="none" strike="noStrike" baseline="0" dirty="0" err="1">
                <a:solidFill>
                  <a:srgbClr val="000000"/>
                </a:solidFill>
                <a:latin typeface="Calibri" panose="020F0502020204030204" pitchFamily="34" charset="0"/>
              </a:rPr>
              <a:t>organizations</a:t>
            </a:r>
            <a:r>
              <a:rPr lang="fr-CH" sz="1800" b="0" i="0" u="none" strike="noStrike" baseline="0" dirty="0">
                <a:solidFill>
                  <a:srgbClr val="000000"/>
                </a:solidFill>
                <a:latin typeface="Calibri" panose="020F0502020204030204" pitchFamily="34" charset="0"/>
              </a:rPr>
              <a:t> and </a:t>
            </a:r>
            <a:r>
              <a:rPr lang="fr-CH" sz="1800" b="0" i="0" u="none" strike="noStrike" baseline="0" dirty="0" err="1">
                <a:solidFill>
                  <a:srgbClr val="000000"/>
                </a:solidFill>
                <a:latin typeface="Calibri" panose="020F0502020204030204" pitchFamily="34" charset="0"/>
              </a:rPr>
              <a:t>private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companies</a:t>
            </a:r>
            <a:r>
              <a:rPr lang="fr-CH" sz="1800" b="0" i="0" u="none" strike="noStrike" baseline="0" dirty="0">
                <a:solidFill>
                  <a:srgbClr val="000000"/>
                </a:solidFill>
                <a:latin typeface="Calibri" panose="020F0502020204030204" pitchFamily="34" charset="0"/>
              </a:rPr>
              <a:t>.</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Under the umbrella of the Open Source Geospatial </a:t>
            </a:r>
            <a:r>
              <a:rPr lang="fr-CH" sz="1800" b="0" i="0" u="none" strike="noStrike" baseline="0" dirty="0" err="1">
                <a:solidFill>
                  <a:srgbClr val="000000"/>
                </a:solidFill>
                <a:latin typeface="Calibri" panose="020F0502020204030204" pitchFamily="34" charset="0"/>
              </a:rPr>
              <a:t>Foundation</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OSGeo</a:t>
            </a:r>
            <a:r>
              <a:rPr lang="fr-CH" sz="1800" b="0" i="0" u="none" strike="noStrike" baseline="0" dirty="0">
                <a:solidFill>
                  <a:srgbClr val="000000"/>
                </a:solidFill>
                <a:latin typeface="Calibri" panose="020F0502020204030204" pitchFamily="34" charset="0"/>
              </a:rPr>
              <a:t>).</a:t>
            </a:r>
            <a:endParaRPr lang="fr-CH" dirty="0"/>
          </a:p>
        </p:txBody>
      </p:sp>
      <p:pic>
        <p:nvPicPr>
          <p:cNvPr id="4" name="Picture 3">
            <a:extLst>
              <a:ext uri="{FF2B5EF4-FFF2-40B4-BE49-F238E27FC236}">
                <a16:creationId xmlns:a16="http://schemas.microsoft.com/office/drawing/2014/main" id="{F2609BD8-3A04-4C77-A565-24D7589E7D13}"/>
              </a:ext>
            </a:extLst>
          </p:cNvPr>
          <p:cNvPicPr>
            <a:picLocks noChangeAspect="1"/>
          </p:cNvPicPr>
          <p:nvPr/>
        </p:nvPicPr>
        <p:blipFill>
          <a:blip r:embed="rId3"/>
          <a:stretch>
            <a:fillRect/>
          </a:stretch>
        </p:blipFill>
        <p:spPr>
          <a:xfrm>
            <a:off x="615799" y="5126005"/>
            <a:ext cx="4646648" cy="423208"/>
          </a:xfrm>
          <a:prstGeom prst="rect">
            <a:avLst/>
          </a:prstGeom>
        </p:spPr>
      </p:pic>
      <p:pic>
        <p:nvPicPr>
          <p:cNvPr id="6" name="Picture 5">
            <a:extLst>
              <a:ext uri="{FF2B5EF4-FFF2-40B4-BE49-F238E27FC236}">
                <a16:creationId xmlns:a16="http://schemas.microsoft.com/office/drawing/2014/main" id="{C7CD5621-6085-42A6-B00D-BD3F27CB3752}"/>
              </a:ext>
            </a:extLst>
          </p:cNvPr>
          <p:cNvPicPr>
            <a:picLocks noChangeAspect="1"/>
          </p:cNvPicPr>
          <p:nvPr/>
        </p:nvPicPr>
        <p:blipFill>
          <a:blip r:embed="rId4"/>
          <a:stretch>
            <a:fillRect/>
          </a:stretch>
        </p:blipFill>
        <p:spPr>
          <a:xfrm>
            <a:off x="6002433" y="3429000"/>
            <a:ext cx="2320301" cy="2320301"/>
          </a:xfrm>
          <a:prstGeom prst="rect">
            <a:avLst/>
          </a:prstGeom>
        </p:spPr>
      </p:pic>
    </p:spTree>
    <p:extLst>
      <p:ext uri="{BB962C8B-B14F-4D97-AF65-F5344CB8AC3E}">
        <p14:creationId xmlns:p14="http://schemas.microsoft.com/office/powerpoint/2010/main" val="2398630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00617" y="2500493"/>
            <a:ext cx="6893983" cy="1384995"/>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'SRID=4326;POINT(-118.4079 33.9434)'::geometry,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'SRID=4326;POINT(2.5559 49.0083)'::geometry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121.898285970107</a:t>
            </a:r>
            <a:endParaRPr lang="en-GB" dirty="0">
              <a:effectLst/>
            </a:endParaRPr>
          </a:p>
        </p:txBody>
      </p:sp>
      <p:pic>
        <p:nvPicPr>
          <p:cNvPr id="2050" name="Picture 2">
            <a:extLst>
              <a:ext uri="{FF2B5EF4-FFF2-40B4-BE49-F238E27FC236}">
                <a16:creationId xmlns:a16="http://schemas.microsoft.com/office/drawing/2014/main" id="{87C2CBB4-4C50-4299-A06D-3D5861883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835" y="3429000"/>
            <a:ext cx="6076694" cy="304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934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00617" y="2500493"/>
            <a:ext cx="6893983" cy="1384995"/>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'SRID=4326;POINT(-118.4079 33.9434)'::geometry,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'SRID=4326;POINT(2.5559 49.0083)'::geometry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121.898285970107</a:t>
            </a:r>
            <a:endParaRPr lang="en-GB" dirty="0">
              <a:effectLst/>
            </a:endParaRPr>
          </a:p>
        </p:txBody>
      </p:sp>
      <p:sp>
        <p:nvSpPr>
          <p:cNvPr id="7" name="TextBox 6">
            <a:extLst>
              <a:ext uri="{FF2B5EF4-FFF2-40B4-BE49-F238E27FC236}">
                <a16:creationId xmlns:a16="http://schemas.microsoft.com/office/drawing/2014/main" id="{A50C7E6E-C265-4D2E-88E5-E347C4BFF590}"/>
              </a:ext>
            </a:extLst>
          </p:cNvPr>
          <p:cNvSpPr txBox="1"/>
          <p:nvPr/>
        </p:nvSpPr>
        <p:spPr>
          <a:xfrm>
            <a:off x="700617" y="4234899"/>
            <a:ext cx="2442527" cy="954107"/>
          </a:xfrm>
          <a:prstGeom prst="rect">
            <a:avLst/>
          </a:prstGeom>
          <a:noFill/>
        </p:spPr>
        <p:txBody>
          <a:bodyPr wrap="square">
            <a:spAutoFit/>
          </a:bodyPr>
          <a:lstStyle/>
          <a:p>
            <a:r>
              <a:rPr lang="fr-CH" dirty="0"/>
              <a:t>Les degrés ne sont pas des unités de distance</a:t>
            </a:r>
          </a:p>
          <a:p>
            <a:r>
              <a:rPr lang="fr-CH" dirty="0"/>
              <a:t>Les degrés ne sont pas des unités de surface</a:t>
            </a:r>
          </a:p>
        </p:txBody>
      </p:sp>
      <p:pic>
        <p:nvPicPr>
          <p:cNvPr id="3074" name="Picture 2">
            <a:extLst>
              <a:ext uri="{FF2B5EF4-FFF2-40B4-BE49-F238E27FC236}">
                <a16:creationId xmlns:a16="http://schemas.microsoft.com/office/drawing/2014/main" id="{CEDE806E-4E24-43FE-9031-5B69B498F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19" y="3636450"/>
            <a:ext cx="4583213" cy="2696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919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59884" y="2329565"/>
            <a:ext cx="6893983" cy="1877437"/>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  -- Los Angeles (LAX)</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'SRID=4326;POINT(-118.4079 33.9434)'::geography,</a:t>
            </a:r>
          </a:p>
          <a:p>
            <a:pPr rtl="0">
              <a:spcBef>
                <a:spcPts val="0"/>
              </a:spcBef>
              <a:spcAft>
                <a:spcPts val="0"/>
              </a:spcAft>
            </a:pPr>
            <a:r>
              <a:rPr lang="en-GB" sz="1400" b="1" i="0" u="none" strike="noStrike" dirty="0">
                <a:solidFill>
                  <a:srgbClr val="000000"/>
                </a:solidFill>
                <a:effectLst/>
                <a:latin typeface="Consolas" panose="020B0609020204030204" pitchFamily="49" charset="0"/>
              </a:rPr>
              <a:t>  -- Paris (CDG)</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'SRID=4326;POINT(2.5559 49.0083)'::geography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  );</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fr-CH" b="1" dirty="0">
                <a:latin typeface="Consolas" panose="020B0609020204030204" pitchFamily="49" charset="0"/>
              </a:rPr>
              <a:t>9124665</a:t>
            </a:r>
            <a:endParaRPr lang="en-GB" b="1" dirty="0">
              <a:latin typeface="Consolas" panose="020B0609020204030204" pitchFamily="49" charset="0"/>
            </a:endParaRPr>
          </a:p>
        </p:txBody>
      </p:sp>
      <p:pic>
        <p:nvPicPr>
          <p:cNvPr id="4098" name="Picture 2">
            <a:extLst>
              <a:ext uri="{FF2B5EF4-FFF2-40B4-BE49-F238E27FC236}">
                <a16:creationId xmlns:a16="http://schemas.microsoft.com/office/drawing/2014/main" id="{90260C5E-78AB-499C-ABB4-17AE4CFC0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49" y="3493858"/>
            <a:ext cx="6098118" cy="3060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63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7639050" cy="307777"/>
          </a:xfrm>
          <a:prstGeom prst="rect">
            <a:avLst/>
          </a:prstGeom>
          <a:noFill/>
        </p:spPr>
        <p:txBody>
          <a:bodyPr wrap="square">
            <a:spAutoFit/>
          </a:bodyPr>
          <a:lstStyle/>
          <a:p>
            <a:r>
              <a:rPr lang="fr-CH" dirty="0"/>
              <a:t>À quelle distance un vol de Los Angeles à Paris se rapprochera-t-il de l'Islande ?</a:t>
            </a:r>
          </a:p>
        </p:txBody>
      </p:sp>
      <p:sp>
        <p:nvSpPr>
          <p:cNvPr id="6" name="TextBox 5">
            <a:extLst>
              <a:ext uri="{FF2B5EF4-FFF2-40B4-BE49-F238E27FC236}">
                <a16:creationId xmlns:a16="http://schemas.microsoft.com/office/drawing/2014/main" id="{35004E24-284E-4002-82B9-D492EF6DC1A7}"/>
              </a:ext>
            </a:extLst>
          </p:cNvPr>
          <p:cNvSpPr txBox="1"/>
          <p:nvPr/>
        </p:nvSpPr>
        <p:spPr>
          <a:xfrm>
            <a:off x="759884" y="2329565"/>
            <a:ext cx="6893983" cy="2677656"/>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  -- LAX-CDG</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'SRID=4326;LINESTRING(</a:t>
            </a:r>
          </a:p>
          <a:p>
            <a:pPr rtl="0">
              <a:spcBef>
                <a:spcPts val="0"/>
              </a:spcBef>
              <a:spcAft>
                <a:spcPts val="0"/>
              </a:spcAft>
            </a:pPr>
            <a:r>
              <a:rPr lang="en-GB" sz="1400" b="1" i="0" u="none" strike="noStrike" dirty="0">
                <a:solidFill>
                  <a:srgbClr val="000000"/>
                </a:solidFill>
                <a:effectLst/>
                <a:latin typeface="Consolas" panose="020B0609020204030204" pitchFamily="49" charset="0"/>
              </a:rPr>
              <a:t>    -118.4079 33.9434,</a:t>
            </a:r>
          </a:p>
          <a:p>
            <a:pPr rtl="0">
              <a:spcBef>
                <a:spcPts val="0"/>
              </a:spcBef>
              <a:spcAft>
                <a:spcPts val="0"/>
              </a:spcAft>
            </a:pPr>
            <a:r>
              <a:rPr lang="en-GB" sz="1400" b="1" i="0" u="none" strike="noStrike" dirty="0">
                <a:solidFill>
                  <a:srgbClr val="000000"/>
                </a:solidFill>
                <a:effectLst/>
                <a:latin typeface="Consolas" panose="020B0609020204030204" pitchFamily="49" charset="0"/>
              </a:rPr>
              <a:t>       2.5559 49.0083)'::geography,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  -- Iceland</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'SRID=4326;POINT(-21.8628 64.1286)'::geography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endParaRPr lang="fr-CH" b="1" dirty="0">
              <a:latin typeface="Consolas" panose="020B0609020204030204" pitchFamily="49" charset="0"/>
            </a:endParaRPr>
          </a:p>
          <a:p>
            <a:pPr rtl="0">
              <a:spcBef>
                <a:spcPts val="0"/>
              </a:spcBef>
              <a:spcAft>
                <a:spcPts val="0"/>
              </a:spcAft>
            </a:pPr>
            <a:r>
              <a:rPr lang="fr-CH" b="1" dirty="0">
                <a:latin typeface="Consolas" panose="020B0609020204030204" pitchFamily="49" charset="0"/>
              </a:rPr>
              <a:t>531773.75711106</a:t>
            </a:r>
          </a:p>
          <a:p>
            <a:pPr rtl="0">
              <a:spcBef>
                <a:spcPts val="0"/>
              </a:spcBef>
              <a:spcAft>
                <a:spcPts val="0"/>
              </a:spcAft>
            </a:pPr>
            <a:endParaRPr lang="en-GB" b="1" dirty="0">
              <a:latin typeface="Consolas" panose="020B0609020204030204" pitchFamily="49" charset="0"/>
            </a:endParaRPr>
          </a:p>
        </p:txBody>
      </p:sp>
    </p:spTree>
    <p:extLst>
      <p:ext uri="{BB962C8B-B14F-4D97-AF65-F5344CB8AC3E}">
        <p14:creationId xmlns:p14="http://schemas.microsoft.com/office/powerpoint/2010/main" val="718974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7639050" cy="307777"/>
          </a:xfrm>
          <a:prstGeom prst="rect">
            <a:avLst/>
          </a:prstGeom>
          <a:noFill/>
        </p:spPr>
        <p:txBody>
          <a:bodyPr wrap="square">
            <a:spAutoFit/>
          </a:bodyPr>
          <a:lstStyle/>
          <a:p>
            <a:r>
              <a:rPr lang="fr-CH" dirty="0"/>
              <a:t>À quelle distance un vol de Los Angeles à Paris se rapprochera-t-il de l'Islande ?</a:t>
            </a:r>
          </a:p>
        </p:txBody>
      </p:sp>
      <p:pic>
        <p:nvPicPr>
          <p:cNvPr id="5122" name="Picture 2">
            <a:extLst>
              <a:ext uri="{FF2B5EF4-FFF2-40B4-BE49-F238E27FC236}">
                <a16:creationId xmlns:a16="http://schemas.microsoft.com/office/drawing/2014/main" id="{BAF31BD6-35B8-4847-9CCC-9B9F6E9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86" y="2295324"/>
            <a:ext cx="7184447" cy="360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587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sp>
        <p:nvSpPr>
          <p:cNvPr id="6" name="TextBox 5">
            <a:extLst>
              <a:ext uri="{FF2B5EF4-FFF2-40B4-BE49-F238E27FC236}">
                <a16:creationId xmlns:a16="http://schemas.microsoft.com/office/drawing/2014/main" id="{8856EE37-2260-4307-B711-F2EE72935E0C}"/>
              </a:ext>
            </a:extLst>
          </p:cNvPr>
          <p:cNvSpPr txBox="1"/>
          <p:nvPr/>
        </p:nvSpPr>
        <p:spPr>
          <a:xfrm>
            <a:off x="666750" y="2187082"/>
            <a:ext cx="6521449" cy="2031325"/>
          </a:xfrm>
          <a:prstGeom prst="rect">
            <a:avLst/>
          </a:prstGeom>
          <a:noFill/>
        </p:spPr>
        <p:txBody>
          <a:bodyPr wrap="square">
            <a:spAutoFit/>
          </a:bodyPr>
          <a:lstStyle/>
          <a:p>
            <a:r>
              <a:rPr lang="fr-CH" dirty="0"/>
              <a:t>SELECT </a:t>
            </a:r>
            <a:r>
              <a:rPr lang="fr-CH" dirty="0" err="1"/>
              <a:t>ST_Distance</a:t>
            </a:r>
            <a:r>
              <a:rPr lang="fr-CH" dirty="0"/>
              <a:t>(</a:t>
            </a:r>
          </a:p>
          <a:p>
            <a:r>
              <a:rPr lang="fr-CH" dirty="0"/>
              <a:t> 'SRID=4326;POINT(-118.408 33.943)'::</a:t>
            </a:r>
            <a:r>
              <a:rPr lang="fr-CH" dirty="0" err="1"/>
              <a:t>geometry</a:t>
            </a:r>
            <a:r>
              <a:rPr lang="fr-CH" dirty="0"/>
              <a:t>, -- LAX </a:t>
            </a:r>
          </a:p>
          <a:p>
            <a:r>
              <a:rPr lang="fr-CH" dirty="0"/>
              <a:t> 'SRID=4326;POINT( 139.733 35.567)'::</a:t>
            </a:r>
            <a:r>
              <a:rPr lang="fr-CH" dirty="0" err="1"/>
              <a:t>geometry</a:t>
            </a:r>
            <a:r>
              <a:rPr lang="fr-CH" dirty="0"/>
              <a:t>) -- NRT  </a:t>
            </a:r>
          </a:p>
          <a:p>
            <a:r>
              <a:rPr lang="fr-CH" dirty="0"/>
              <a:t>    AS </a:t>
            </a:r>
            <a:r>
              <a:rPr lang="fr-CH" dirty="0" err="1"/>
              <a:t>geometry_distance</a:t>
            </a:r>
            <a:r>
              <a:rPr lang="fr-CH" dirty="0"/>
              <a:t>,</a:t>
            </a:r>
          </a:p>
          <a:p>
            <a:endParaRPr lang="fr-CH" dirty="0"/>
          </a:p>
          <a:p>
            <a:r>
              <a:rPr lang="fr-CH" dirty="0" err="1"/>
              <a:t>ST_Distance</a:t>
            </a:r>
            <a:r>
              <a:rPr lang="fr-CH" dirty="0"/>
              <a:t>(</a:t>
            </a:r>
          </a:p>
          <a:p>
            <a:r>
              <a:rPr lang="fr-CH" dirty="0"/>
              <a:t> 'POINT(-118.408 33.943)'::</a:t>
            </a:r>
            <a:r>
              <a:rPr lang="fr-CH" dirty="0" err="1"/>
              <a:t>geography</a:t>
            </a:r>
            <a:r>
              <a:rPr lang="fr-CH" dirty="0"/>
              <a:t>,  -- LAX</a:t>
            </a:r>
          </a:p>
          <a:p>
            <a:r>
              <a:rPr lang="fr-CH" dirty="0"/>
              <a:t> 'POINT( 139.733 35.567)'::</a:t>
            </a:r>
            <a:r>
              <a:rPr lang="fr-CH" dirty="0" err="1"/>
              <a:t>geography</a:t>
            </a:r>
            <a:r>
              <a:rPr lang="fr-CH" dirty="0"/>
              <a:t>)  -- NRT</a:t>
            </a:r>
          </a:p>
          <a:p>
            <a:r>
              <a:rPr lang="fr-CH" dirty="0"/>
              <a:t>    AS </a:t>
            </a:r>
            <a:r>
              <a:rPr lang="fr-CH" dirty="0" err="1"/>
              <a:t>geography_distance</a:t>
            </a:r>
            <a:r>
              <a:rPr lang="fr-CH" dirty="0"/>
              <a:t>;</a:t>
            </a:r>
          </a:p>
        </p:txBody>
      </p:sp>
    </p:spTree>
    <p:extLst>
      <p:ext uri="{BB962C8B-B14F-4D97-AF65-F5344CB8AC3E}">
        <p14:creationId xmlns:p14="http://schemas.microsoft.com/office/powerpoint/2010/main" val="3755225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pic>
        <p:nvPicPr>
          <p:cNvPr id="6146" name="Picture 2">
            <a:extLst>
              <a:ext uri="{FF2B5EF4-FFF2-40B4-BE49-F238E27FC236}">
                <a16:creationId xmlns:a16="http://schemas.microsoft.com/office/drawing/2014/main" id="{CFBCB4A3-9353-4B9E-A78D-1029CFB93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66" y="2144183"/>
            <a:ext cx="7425267" cy="36404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E77348-9A5B-4A6D-9A0F-32ED85037692}"/>
              </a:ext>
            </a:extLst>
          </p:cNvPr>
          <p:cNvSpPr txBox="1"/>
          <p:nvPr/>
        </p:nvSpPr>
        <p:spPr>
          <a:xfrm>
            <a:off x="2245784" y="5332511"/>
            <a:ext cx="4652432" cy="307777"/>
          </a:xfrm>
          <a:prstGeom prst="rect">
            <a:avLst/>
          </a:prstGeom>
          <a:noFill/>
        </p:spPr>
        <p:txBody>
          <a:bodyPr wrap="square">
            <a:spAutoFit/>
          </a:bodyPr>
          <a:lstStyle/>
          <a:p>
            <a:pPr algn="ctr" rtl="0">
              <a:spcBef>
                <a:spcPts val="0"/>
              </a:spcBef>
              <a:spcAft>
                <a:spcPts val="0"/>
              </a:spcAft>
            </a:pPr>
            <a:r>
              <a:rPr lang="fr-CH" sz="1400" b="0" i="0" u="none" strike="noStrike" dirty="0" err="1">
                <a:solidFill>
                  <a:srgbClr val="434343"/>
                </a:solidFill>
                <a:effectLst/>
                <a:latin typeface="Arial Black" panose="020B0A04020102020204" pitchFamily="34" charset="0"/>
              </a:rPr>
              <a:t>Geometry</a:t>
            </a:r>
            <a:r>
              <a:rPr lang="fr-CH" sz="1400" b="0" i="0" u="none" strike="noStrike" dirty="0">
                <a:solidFill>
                  <a:srgbClr val="434343"/>
                </a:solidFill>
                <a:effectLst/>
                <a:latin typeface="Arial Black" panose="020B0A04020102020204" pitchFamily="34" charset="0"/>
              </a:rPr>
              <a:t> Distance</a:t>
            </a:r>
            <a:endParaRPr lang="fr-CH" dirty="0">
              <a:effectLst/>
            </a:endParaRPr>
          </a:p>
        </p:txBody>
      </p:sp>
    </p:spTree>
    <p:extLst>
      <p:ext uri="{BB962C8B-B14F-4D97-AF65-F5344CB8AC3E}">
        <p14:creationId xmlns:p14="http://schemas.microsoft.com/office/powerpoint/2010/main" val="2957731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pic>
        <p:nvPicPr>
          <p:cNvPr id="7170" name="Picture 2">
            <a:extLst>
              <a:ext uri="{FF2B5EF4-FFF2-40B4-BE49-F238E27FC236}">
                <a16:creationId xmlns:a16="http://schemas.microsoft.com/office/drawing/2014/main" id="{91834592-1FAA-4B41-B6C7-C1E279F20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069" y="2103567"/>
            <a:ext cx="6816397" cy="40093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300745-AE3A-4361-B921-306B76798365}"/>
              </a:ext>
            </a:extLst>
          </p:cNvPr>
          <p:cNvSpPr txBox="1"/>
          <p:nvPr/>
        </p:nvSpPr>
        <p:spPr>
          <a:xfrm>
            <a:off x="2537884" y="5628845"/>
            <a:ext cx="4652432" cy="307777"/>
          </a:xfrm>
          <a:prstGeom prst="rect">
            <a:avLst/>
          </a:prstGeom>
          <a:noFill/>
        </p:spPr>
        <p:txBody>
          <a:bodyPr wrap="square">
            <a:spAutoFit/>
          </a:bodyPr>
          <a:lstStyle/>
          <a:p>
            <a:pPr algn="ctr" rtl="0">
              <a:spcBef>
                <a:spcPts val="0"/>
              </a:spcBef>
              <a:spcAft>
                <a:spcPts val="0"/>
              </a:spcAft>
            </a:pPr>
            <a:r>
              <a:rPr lang="fr-CH" sz="1400" b="0" i="0" u="none" strike="noStrike" dirty="0">
                <a:solidFill>
                  <a:srgbClr val="FF0000"/>
                </a:solidFill>
                <a:effectLst/>
                <a:latin typeface="Arial Black" panose="020B0A04020102020204" pitchFamily="34" charset="0"/>
              </a:rPr>
              <a:t>Geographic Distance</a:t>
            </a:r>
            <a:endParaRPr lang="fr-CH" dirty="0">
              <a:effectLst/>
            </a:endParaRPr>
          </a:p>
        </p:txBody>
      </p:sp>
    </p:spTree>
    <p:extLst>
      <p:ext uri="{BB962C8B-B14F-4D97-AF65-F5344CB8AC3E}">
        <p14:creationId xmlns:p14="http://schemas.microsoft.com/office/powerpoint/2010/main" val="397338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6"/>
          <p:cNvPicPr preferRelativeResize="0"/>
          <p:nvPr/>
        </p:nvPicPr>
        <p:blipFill rotWithShape="1">
          <a:blip r:embed="rId3">
            <a:alphaModFix/>
          </a:blip>
          <a:srcRect/>
          <a:stretch/>
        </p:blipFill>
        <p:spPr>
          <a:xfrm>
            <a:off x="-30869" y="1484784"/>
            <a:ext cx="9205737" cy="3456384"/>
          </a:xfrm>
          <a:prstGeom prst="rect">
            <a:avLst/>
          </a:prstGeom>
          <a:noFill/>
          <a:ln>
            <a:noFill/>
          </a:ln>
        </p:spPr>
      </p:pic>
      <p:sp>
        <p:nvSpPr>
          <p:cNvPr id="97" name="Google Shape;97;p6"/>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pic>
        <p:nvPicPr>
          <p:cNvPr id="98" name="Google Shape;98;p6" descr="S12.GIF"/>
          <p:cNvPicPr preferRelativeResize="0"/>
          <p:nvPr/>
        </p:nvPicPr>
        <p:blipFill rotWithShape="1">
          <a:blip r:embed="rId4">
            <a:alphaModFix/>
          </a:blip>
          <a:srcRect/>
          <a:stretch/>
        </p:blipFill>
        <p:spPr>
          <a:xfrm rot="-1434160">
            <a:off x="7319215" y="1306795"/>
            <a:ext cx="285750" cy="284163"/>
          </a:xfrm>
          <a:prstGeom prst="rect">
            <a:avLst/>
          </a:prstGeom>
          <a:noFill/>
          <a:ln>
            <a:noFill/>
          </a:ln>
        </p:spPr>
      </p:pic>
      <p:pic>
        <p:nvPicPr>
          <p:cNvPr id="99" name="Google Shape;99;p6" descr="S11.gif"/>
          <p:cNvPicPr preferRelativeResize="0"/>
          <p:nvPr/>
        </p:nvPicPr>
        <p:blipFill rotWithShape="1">
          <a:blip r:embed="rId5">
            <a:alphaModFix/>
          </a:blip>
          <a:srcRect/>
          <a:stretch/>
        </p:blipFill>
        <p:spPr>
          <a:xfrm>
            <a:off x="7731176" y="1341909"/>
            <a:ext cx="276225" cy="285750"/>
          </a:xfrm>
          <a:prstGeom prst="rect">
            <a:avLst/>
          </a:prstGeom>
          <a:noFill/>
          <a:ln>
            <a:noFill/>
          </a:ln>
        </p:spPr>
      </p:pic>
      <p:pic>
        <p:nvPicPr>
          <p:cNvPr id="100" name="Google Shape;100;p6" descr="S10.gif"/>
          <p:cNvPicPr preferRelativeResize="0"/>
          <p:nvPr/>
        </p:nvPicPr>
        <p:blipFill rotWithShape="1">
          <a:blip r:embed="rId6">
            <a:alphaModFix/>
          </a:blip>
          <a:srcRect/>
          <a:stretch/>
        </p:blipFill>
        <p:spPr>
          <a:xfrm rot="-656350">
            <a:off x="8113996" y="1471290"/>
            <a:ext cx="295275" cy="312737"/>
          </a:xfrm>
          <a:prstGeom prst="rect">
            <a:avLst/>
          </a:prstGeom>
          <a:noFill/>
          <a:ln>
            <a:noFill/>
          </a:ln>
        </p:spPr>
      </p:pic>
      <p:pic>
        <p:nvPicPr>
          <p:cNvPr id="101" name="Google Shape;101;p6" descr="S9.gif"/>
          <p:cNvPicPr preferRelativeResize="0"/>
          <p:nvPr/>
        </p:nvPicPr>
        <p:blipFill rotWithShape="1">
          <a:blip r:embed="rId7">
            <a:alphaModFix/>
          </a:blip>
          <a:srcRect/>
          <a:stretch/>
        </p:blipFill>
        <p:spPr>
          <a:xfrm rot="1413584">
            <a:off x="8481816" y="1660487"/>
            <a:ext cx="317297" cy="343738"/>
          </a:xfrm>
          <a:prstGeom prst="rect">
            <a:avLst/>
          </a:prstGeom>
          <a:noFill/>
          <a:ln>
            <a:noFill/>
          </a:ln>
        </p:spPr>
      </p:pic>
      <p:pic>
        <p:nvPicPr>
          <p:cNvPr id="102" name="Google Shape;102;p6" descr="S8.gif"/>
          <p:cNvPicPr preferRelativeResize="0"/>
          <p:nvPr/>
        </p:nvPicPr>
        <p:blipFill rotWithShape="1">
          <a:blip r:embed="rId8">
            <a:alphaModFix/>
          </a:blip>
          <a:srcRect/>
          <a:stretch/>
        </p:blipFill>
        <p:spPr>
          <a:xfrm rot="-909934">
            <a:off x="8665236" y="2035433"/>
            <a:ext cx="408977" cy="429708"/>
          </a:xfrm>
          <a:prstGeom prst="rect">
            <a:avLst/>
          </a:prstGeom>
          <a:noFill/>
          <a:ln>
            <a:noFill/>
          </a:ln>
        </p:spPr>
      </p:pic>
      <p:pic>
        <p:nvPicPr>
          <p:cNvPr id="103" name="Google Shape;103;p6" descr="S7.gif"/>
          <p:cNvPicPr preferRelativeResize="0"/>
          <p:nvPr/>
        </p:nvPicPr>
        <p:blipFill rotWithShape="1">
          <a:blip r:embed="rId9">
            <a:alphaModFix/>
          </a:blip>
          <a:srcRect/>
          <a:stretch/>
        </p:blipFill>
        <p:spPr>
          <a:xfrm>
            <a:off x="8601022" y="2522249"/>
            <a:ext cx="427181" cy="439387"/>
          </a:xfrm>
          <a:prstGeom prst="rect">
            <a:avLst/>
          </a:prstGeom>
          <a:noFill/>
          <a:ln>
            <a:noFill/>
          </a:ln>
        </p:spPr>
      </p:pic>
      <p:pic>
        <p:nvPicPr>
          <p:cNvPr id="104" name="Google Shape;104;p6" descr="S6.gif"/>
          <p:cNvPicPr preferRelativeResize="0"/>
          <p:nvPr/>
        </p:nvPicPr>
        <p:blipFill rotWithShape="1">
          <a:blip r:embed="rId10">
            <a:alphaModFix/>
          </a:blip>
          <a:srcRect/>
          <a:stretch/>
        </p:blipFill>
        <p:spPr>
          <a:xfrm rot="-880253">
            <a:off x="8576772" y="3039938"/>
            <a:ext cx="317500" cy="346075"/>
          </a:xfrm>
          <a:prstGeom prst="rect">
            <a:avLst/>
          </a:prstGeom>
          <a:noFill/>
          <a:ln>
            <a:noFill/>
          </a:ln>
        </p:spPr>
      </p:pic>
      <p:pic>
        <p:nvPicPr>
          <p:cNvPr id="105" name="Google Shape;105;p6" descr="S5.gif"/>
          <p:cNvPicPr preferRelativeResize="0"/>
          <p:nvPr/>
        </p:nvPicPr>
        <p:blipFill rotWithShape="1">
          <a:blip r:embed="rId11">
            <a:alphaModFix/>
          </a:blip>
          <a:srcRect/>
          <a:stretch/>
        </p:blipFill>
        <p:spPr>
          <a:xfrm rot="-1795067">
            <a:off x="8336511" y="3623444"/>
            <a:ext cx="403225" cy="407988"/>
          </a:xfrm>
          <a:prstGeom prst="rect">
            <a:avLst/>
          </a:prstGeom>
          <a:noFill/>
          <a:ln>
            <a:noFill/>
          </a:ln>
        </p:spPr>
      </p:pic>
      <p:pic>
        <p:nvPicPr>
          <p:cNvPr id="106" name="Google Shape;106;p6" descr="S4.gif"/>
          <p:cNvPicPr preferRelativeResize="0"/>
          <p:nvPr/>
        </p:nvPicPr>
        <p:blipFill rotWithShape="1">
          <a:blip r:embed="rId12">
            <a:alphaModFix/>
          </a:blip>
          <a:srcRect/>
          <a:stretch/>
        </p:blipFill>
        <p:spPr>
          <a:xfrm rot="736464">
            <a:off x="7964560" y="3981493"/>
            <a:ext cx="355600" cy="396875"/>
          </a:xfrm>
          <a:prstGeom prst="rect">
            <a:avLst/>
          </a:prstGeom>
          <a:noFill/>
          <a:ln>
            <a:noFill/>
          </a:ln>
        </p:spPr>
      </p:pic>
      <p:pic>
        <p:nvPicPr>
          <p:cNvPr id="107" name="Google Shape;107;p6" descr="S3.gif"/>
          <p:cNvPicPr preferRelativeResize="0"/>
          <p:nvPr/>
        </p:nvPicPr>
        <p:blipFill rotWithShape="1">
          <a:blip r:embed="rId13">
            <a:alphaModFix/>
          </a:blip>
          <a:srcRect/>
          <a:stretch/>
        </p:blipFill>
        <p:spPr>
          <a:xfrm>
            <a:off x="7356497" y="4146999"/>
            <a:ext cx="396875" cy="428625"/>
          </a:xfrm>
          <a:prstGeom prst="rect">
            <a:avLst/>
          </a:prstGeom>
          <a:noFill/>
          <a:ln>
            <a:noFill/>
          </a:ln>
        </p:spPr>
      </p:pic>
      <p:pic>
        <p:nvPicPr>
          <p:cNvPr id="108" name="Google Shape;108;p6" descr="S1.gif"/>
          <p:cNvPicPr preferRelativeResize="0"/>
          <p:nvPr/>
        </p:nvPicPr>
        <p:blipFill rotWithShape="1">
          <a:blip r:embed="rId14">
            <a:alphaModFix/>
          </a:blip>
          <a:srcRect/>
          <a:stretch/>
        </p:blipFill>
        <p:spPr>
          <a:xfrm rot="-511436">
            <a:off x="6233168" y="4155709"/>
            <a:ext cx="458787" cy="454025"/>
          </a:xfrm>
          <a:prstGeom prst="rect">
            <a:avLst/>
          </a:prstGeom>
          <a:noFill/>
          <a:ln>
            <a:noFill/>
          </a:ln>
        </p:spPr>
      </p:pic>
      <p:pic>
        <p:nvPicPr>
          <p:cNvPr id="109" name="Google Shape;109;p6" descr="B5.gif"/>
          <p:cNvPicPr preferRelativeResize="0"/>
          <p:nvPr/>
        </p:nvPicPr>
        <p:blipFill rotWithShape="1">
          <a:blip r:embed="rId15">
            <a:alphaModFix/>
          </a:blip>
          <a:srcRect/>
          <a:stretch/>
        </p:blipFill>
        <p:spPr>
          <a:xfrm rot="676489">
            <a:off x="5849143" y="4221849"/>
            <a:ext cx="396875" cy="412750"/>
          </a:xfrm>
          <a:prstGeom prst="rect">
            <a:avLst/>
          </a:prstGeom>
          <a:noFill/>
          <a:ln>
            <a:noFill/>
          </a:ln>
        </p:spPr>
      </p:pic>
      <p:pic>
        <p:nvPicPr>
          <p:cNvPr id="110" name="Google Shape;110;p6" descr="B4.gif"/>
          <p:cNvPicPr preferRelativeResize="0"/>
          <p:nvPr/>
        </p:nvPicPr>
        <p:blipFill rotWithShape="1">
          <a:blip r:embed="rId16">
            <a:alphaModFix/>
          </a:blip>
          <a:srcRect/>
          <a:stretch/>
        </p:blipFill>
        <p:spPr>
          <a:xfrm rot="-692607">
            <a:off x="5139809" y="4338420"/>
            <a:ext cx="612775" cy="661987"/>
          </a:xfrm>
          <a:prstGeom prst="rect">
            <a:avLst/>
          </a:prstGeom>
          <a:noFill/>
          <a:ln>
            <a:noFill/>
          </a:ln>
        </p:spPr>
      </p:pic>
      <p:pic>
        <p:nvPicPr>
          <p:cNvPr id="111" name="Google Shape;111;p6" descr="B3.gif"/>
          <p:cNvPicPr preferRelativeResize="0"/>
          <p:nvPr/>
        </p:nvPicPr>
        <p:blipFill rotWithShape="1">
          <a:blip r:embed="rId17">
            <a:alphaModFix/>
          </a:blip>
          <a:srcRect/>
          <a:stretch/>
        </p:blipFill>
        <p:spPr>
          <a:xfrm rot="1214792">
            <a:off x="4452939" y="4720059"/>
            <a:ext cx="654050" cy="669925"/>
          </a:xfrm>
          <a:prstGeom prst="rect">
            <a:avLst/>
          </a:prstGeom>
          <a:noFill/>
          <a:ln>
            <a:noFill/>
          </a:ln>
        </p:spPr>
      </p:pic>
      <p:pic>
        <p:nvPicPr>
          <p:cNvPr id="112" name="Google Shape;112;p6" descr="B2.gif"/>
          <p:cNvPicPr preferRelativeResize="0"/>
          <p:nvPr/>
        </p:nvPicPr>
        <p:blipFill rotWithShape="1">
          <a:blip r:embed="rId18">
            <a:alphaModFix/>
          </a:blip>
          <a:srcRect/>
          <a:stretch/>
        </p:blipFill>
        <p:spPr>
          <a:xfrm rot="-630657">
            <a:off x="2896973" y="5153018"/>
            <a:ext cx="903287" cy="1000125"/>
          </a:xfrm>
          <a:prstGeom prst="rect">
            <a:avLst/>
          </a:prstGeom>
          <a:noFill/>
          <a:ln>
            <a:noFill/>
          </a:ln>
        </p:spPr>
      </p:pic>
      <p:pic>
        <p:nvPicPr>
          <p:cNvPr id="113" name="Google Shape;113;p6" descr="B1.gif"/>
          <p:cNvPicPr preferRelativeResize="0"/>
          <p:nvPr/>
        </p:nvPicPr>
        <p:blipFill rotWithShape="1">
          <a:blip r:embed="rId19">
            <a:alphaModFix/>
          </a:blip>
          <a:srcRect/>
          <a:stretch/>
        </p:blipFill>
        <p:spPr>
          <a:xfrm rot="-1255784">
            <a:off x="1559194" y="5423149"/>
            <a:ext cx="1360487" cy="1484313"/>
          </a:xfrm>
          <a:prstGeom prst="rect">
            <a:avLst/>
          </a:prstGeom>
          <a:noFill/>
          <a:ln>
            <a:noFill/>
          </a:ln>
        </p:spPr>
      </p:pic>
      <p:pic>
        <p:nvPicPr>
          <p:cNvPr id="114" name="Google Shape;114;p6" descr="S2.gif"/>
          <p:cNvPicPr preferRelativeResize="0"/>
          <p:nvPr/>
        </p:nvPicPr>
        <p:blipFill rotWithShape="1">
          <a:blip r:embed="rId20">
            <a:alphaModFix/>
          </a:blip>
          <a:srcRect/>
          <a:stretch/>
        </p:blipFill>
        <p:spPr>
          <a:xfrm rot="-1154934">
            <a:off x="6778629" y="4295117"/>
            <a:ext cx="371475" cy="400050"/>
          </a:xfrm>
          <a:prstGeom prst="rect">
            <a:avLst/>
          </a:prstGeom>
          <a:noFill/>
          <a:ln>
            <a:noFill/>
          </a:ln>
        </p:spPr>
      </p:pic>
      <p:sp>
        <p:nvSpPr>
          <p:cNvPr id="115" name="Google Shape;115;p6"/>
          <p:cNvSpPr/>
          <p:nvPr/>
        </p:nvSpPr>
        <p:spPr>
          <a:xfrm rot="-432697">
            <a:off x="84644" y="1352030"/>
            <a:ext cx="6270918" cy="1422770"/>
          </a:xfrm>
          <a:prstGeom prst="rect">
            <a:avLst/>
          </a:prstGeom>
        </p:spPr>
        <p:txBody>
          <a:bodyPr>
            <a:prstTxWarp prst="textPlain">
              <a:avLst/>
            </a:prstTxWarp>
          </a:bodyPr>
          <a:lstStyle/>
          <a:p>
            <a:pPr lvl="0" algn="ctr"/>
            <a:r>
              <a:rPr b="0" i="0">
                <a:ln w="25400" cap="flat" cmpd="sng">
                  <a:solidFill>
                    <a:srgbClr val="000000"/>
                  </a:solidFill>
                  <a:prstDash val="solid"/>
                  <a:round/>
                  <a:headEnd type="none" w="sm" len="sm"/>
                  <a:tailEnd type="none" w="sm" len="sm"/>
                </a:ln>
                <a:solidFill>
                  <a:srgbClr val="FFC000"/>
                </a:solidFill>
                <a:latin typeface="Arial Black"/>
              </a:rPr>
              <a:t>Merci de votre attention</a:t>
            </a:r>
          </a:p>
        </p:txBody>
      </p:sp>
      <p:pic>
        <p:nvPicPr>
          <p:cNvPr id="116" name="Google Shape;116;p6"/>
          <p:cNvPicPr preferRelativeResize="0"/>
          <p:nvPr/>
        </p:nvPicPr>
        <p:blipFill rotWithShape="1">
          <a:blip r:embed="rId21">
            <a:alphaModFix/>
          </a:blip>
          <a:srcRect/>
          <a:stretch/>
        </p:blipFill>
        <p:spPr>
          <a:xfrm>
            <a:off x="35496" y="5517233"/>
            <a:ext cx="1303466" cy="1296144"/>
          </a:xfrm>
          <a:prstGeom prst="rect">
            <a:avLst/>
          </a:prstGeom>
          <a:noFill/>
          <a:ln>
            <a:noFill/>
          </a:ln>
        </p:spPr>
      </p:pic>
      <p:sp>
        <p:nvSpPr>
          <p:cNvPr id="117" name="Google Shape;117;p6"/>
          <p:cNvSpPr txBox="1"/>
          <p:nvPr/>
        </p:nvSpPr>
        <p:spPr>
          <a:xfrm>
            <a:off x="6041295" y="4961358"/>
            <a:ext cx="3102705" cy="15085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Coordonnées enseignant(e)</a:t>
            </a:r>
            <a:endParaRPr sz="1600" b="1" i="0" u="none" strike="noStrike" cap="none">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Chemin des Corjons 26</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1052 Le Mont-sur-Lausanne</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+41 79 679 47 58</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nicolas.ciana@bluewin.ch</a:t>
            </a:r>
            <a:endParaRPr sz="1600" b="1" i="0" u="none" strike="noStrike" cap="none">
              <a:solidFill>
                <a:schemeClr val="dk1"/>
              </a:solidFill>
              <a:latin typeface="Century Gothic"/>
              <a:ea typeface="Century Gothic"/>
              <a:cs typeface="Century Gothic"/>
              <a:sym typeface="Century Gothic"/>
            </a:endParaRPr>
          </a:p>
        </p:txBody>
      </p:sp>
      <p:pic>
        <p:nvPicPr>
          <p:cNvPr id="118" name="Google Shape;118;p6" descr="C:\Users\Nicolas Ciana\Dropbox\technicien en géomatique BF\2016_2018\Modèles\logos\autres logos\CERTIF3_trans.png"/>
          <p:cNvPicPr preferRelativeResize="0"/>
          <p:nvPr/>
        </p:nvPicPr>
        <p:blipFill rotWithShape="1">
          <a:blip r:embed="rId22">
            <a:alphaModFix/>
          </a:blip>
          <a:srcRect/>
          <a:stretch/>
        </p:blipFill>
        <p:spPr>
          <a:xfrm>
            <a:off x="850373" y="258856"/>
            <a:ext cx="977178" cy="1002233"/>
          </a:xfrm>
          <a:prstGeom prst="rect">
            <a:avLst/>
          </a:prstGeom>
          <a:noFill/>
          <a:ln>
            <a:noFill/>
          </a:ln>
        </p:spPr>
      </p:pic>
      <p:pic>
        <p:nvPicPr>
          <p:cNvPr id="119" name="Google Shape;119;p6"/>
          <p:cNvPicPr preferRelativeResize="0"/>
          <p:nvPr/>
        </p:nvPicPr>
        <p:blipFill rotWithShape="1">
          <a:blip r:embed="rId23">
            <a:alphaModFix/>
          </a:blip>
          <a:srcRect/>
          <a:stretch/>
        </p:blipFill>
        <p:spPr>
          <a:xfrm>
            <a:off x="3754583" y="4961358"/>
            <a:ext cx="739870" cy="739870"/>
          </a:xfrm>
          <a:prstGeom prst="rect">
            <a:avLst/>
          </a:prstGeom>
          <a:noFill/>
          <a:ln>
            <a:noFill/>
          </a:ln>
        </p:spPr>
      </p:pic>
      <p:sp>
        <p:nvSpPr>
          <p:cNvPr id="120" name="Google Shape;120;p6"/>
          <p:cNvSpPr txBox="1"/>
          <p:nvPr/>
        </p:nvSpPr>
        <p:spPr>
          <a:xfrm>
            <a:off x="4124518" y="6459688"/>
            <a:ext cx="1128616"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Avril 2019</a:t>
            </a:r>
            <a:endParaRPr sz="1600" b="1"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pic>
        <p:nvPicPr>
          <p:cNvPr id="4" name="Picture 3">
            <a:extLst>
              <a:ext uri="{FF2B5EF4-FFF2-40B4-BE49-F238E27FC236}">
                <a16:creationId xmlns:a16="http://schemas.microsoft.com/office/drawing/2014/main" id="{5E4A4C6F-3C67-4245-8812-B71A258CD095}"/>
              </a:ext>
            </a:extLst>
          </p:cNvPr>
          <p:cNvPicPr>
            <a:picLocks noChangeAspect="1"/>
          </p:cNvPicPr>
          <p:nvPr/>
        </p:nvPicPr>
        <p:blipFill>
          <a:blip r:embed="rId3"/>
          <a:stretch>
            <a:fillRect/>
          </a:stretch>
        </p:blipFill>
        <p:spPr>
          <a:xfrm>
            <a:off x="147020" y="1237944"/>
            <a:ext cx="8849960" cy="4382112"/>
          </a:xfrm>
          <a:prstGeom prst="rect">
            <a:avLst/>
          </a:prstGeom>
        </p:spPr>
      </p:pic>
    </p:spTree>
    <p:extLst>
      <p:ext uri="{BB962C8B-B14F-4D97-AF65-F5344CB8AC3E}">
        <p14:creationId xmlns:p14="http://schemas.microsoft.com/office/powerpoint/2010/main" val="1833821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5" name="TextBox 4">
            <a:extLst>
              <a:ext uri="{FF2B5EF4-FFF2-40B4-BE49-F238E27FC236}">
                <a16:creationId xmlns:a16="http://schemas.microsoft.com/office/drawing/2014/main" id="{3114E0C7-3D63-420F-8BE5-09A91A75E6E4}"/>
              </a:ext>
            </a:extLst>
          </p:cNvPr>
          <p:cNvSpPr txBox="1"/>
          <p:nvPr/>
        </p:nvSpPr>
        <p:spPr>
          <a:xfrm>
            <a:off x="412751" y="1776512"/>
            <a:ext cx="7622116" cy="523220"/>
          </a:xfrm>
          <a:prstGeom prst="rect">
            <a:avLst/>
          </a:prstGeom>
          <a:noFill/>
        </p:spPr>
        <p:txBody>
          <a:bodyPr wrap="square">
            <a:spAutoFit/>
          </a:bodyPr>
          <a:lstStyle/>
          <a:p>
            <a:r>
              <a:rPr lang="fr-CH" dirty="0"/>
              <a:t>Pourquoi pas des fichiers ?</a:t>
            </a:r>
          </a:p>
          <a:p>
            <a:endParaRPr lang="fr-CH" dirty="0"/>
          </a:p>
        </p:txBody>
      </p:sp>
      <p:sp>
        <p:nvSpPr>
          <p:cNvPr id="3" name="TextBox 2">
            <a:extLst>
              <a:ext uri="{FF2B5EF4-FFF2-40B4-BE49-F238E27FC236}">
                <a16:creationId xmlns:a16="http://schemas.microsoft.com/office/drawing/2014/main" id="{87CBE85E-B116-4B71-8E2B-50D9A63370A9}"/>
              </a:ext>
            </a:extLst>
          </p:cNvPr>
          <p:cNvSpPr txBox="1"/>
          <p:nvPr/>
        </p:nvSpPr>
        <p:spPr>
          <a:xfrm>
            <a:off x="1274233" y="3003997"/>
            <a:ext cx="6595533" cy="3108543"/>
          </a:xfrm>
          <a:prstGeom prst="rect">
            <a:avLst/>
          </a:prstGeom>
          <a:noFill/>
        </p:spPr>
        <p:txBody>
          <a:bodyPr wrap="square" rtlCol="0">
            <a:spAutoFit/>
          </a:bodyPr>
          <a:lstStyle/>
          <a:p>
            <a:pPr marL="285750" indent="-285750">
              <a:buFont typeface="Arial" panose="020B0604020202020204" pitchFamily="34" charset="0"/>
              <a:buChar char="•"/>
            </a:pPr>
            <a:r>
              <a:rPr lang="fr-CH" dirty="0"/>
              <a:t>Shape, FGDB, </a:t>
            </a:r>
            <a:r>
              <a:rPr lang="fr-CH" dirty="0" err="1"/>
              <a:t>GeoPackage</a:t>
            </a:r>
            <a:r>
              <a:rPr lang="fr-CH" dirty="0"/>
              <a:t>?</a:t>
            </a:r>
          </a:p>
          <a:p>
            <a:pPr marL="285750" indent="-285750">
              <a:buFont typeface="Arial" panose="020B0604020202020204" pitchFamily="34" charset="0"/>
              <a:buChar char="•"/>
            </a:pPr>
            <a:r>
              <a:rPr lang="fr-CH" dirty="0"/>
              <a:t>Pas de langage commun pour l'accès aux fichiers, chaque format a sa propre bibliothèque</a:t>
            </a:r>
          </a:p>
          <a:p>
            <a:pPr lvl="8"/>
            <a:r>
              <a:rPr lang="fr-CH" dirty="0"/>
              <a:t>	- Les bases de données ont SQL,</a:t>
            </a:r>
          </a:p>
          <a:p>
            <a:r>
              <a:rPr lang="fr-CH" dirty="0"/>
              <a:t>	- Les bases de données ont JDBC, ODBC, etc.</a:t>
            </a:r>
          </a:p>
          <a:p>
            <a:endParaRPr lang="fr-CH" dirty="0"/>
          </a:p>
          <a:p>
            <a:pPr marL="285750" indent="-285750">
              <a:buFont typeface="Arial" panose="020B0604020202020204" pitchFamily="34" charset="0"/>
              <a:buChar char="•"/>
            </a:pPr>
            <a:r>
              <a:rPr lang="fr-CH" dirty="0"/>
              <a:t>L'accès multi-utilisateurs aux fichiers entraîne soit </a:t>
            </a:r>
          </a:p>
          <a:p>
            <a:r>
              <a:rPr lang="fr-CH" dirty="0"/>
              <a:t>	- verrouillage global des fichiers et problèmes de performance (dans 	le meilleur des cas)</a:t>
            </a:r>
          </a:p>
          <a:p>
            <a:r>
              <a:rPr lang="fr-CH" dirty="0"/>
              <a:t>	- une corruption des fichiers et une perte de données (dans le pire 	des cas)</a:t>
            </a:r>
          </a:p>
          <a:p>
            <a:pPr marL="285750" indent="-285750">
              <a:buFont typeface="Arial" panose="020B0604020202020204" pitchFamily="34" charset="0"/>
              <a:buChar char="•"/>
            </a:pPr>
            <a:r>
              <a:rPr lang="fr-CH" dirty="0"/>
              <a:t>Toutes les requêtes de type base de données doivent être implémentées sur le client.</a:t>
            </a:r>
          </a:p>
          <a:p>
            <a:endParaRPr lang="fr-CH" dirty="0"/>
          </a:p>
        </p:txBody>
      </p:sp>
      <p:pic>
        <p:nvPicPr>
          <p:cNvPr id="7" name="Picture 6">
            <a:extLst>
              <a:ext uri="{FF2B5EF4-FFF2-40B4-BE49-F238E27FC236}">
                <a16:creationId xmlns:a16="http://schemas.microsoft.com/office/drawing/2014/main" id="{34BDCEED-1766-4B05-B7C8-F56414AEED25}"/>
              </a:ext>
            </a:extLst>
          </p:cNvPr>
          <p:cNvPicPr>
            <a:picLocks noChangeAspect="1"/>
          </p:cNvPicPr>
          <p:nvPr/>
        </p:nvPicPr>
        <p:blipFill>
          <a:blip r:embed="rId3"/>
          <a:stretch>
            <a:fillRect/>
          </a:stretch>
        </p:blipFill>
        <p:spPr>
          <a:xfrm>
            <a:off x="7040179" y="1302273"/>
            <a:ext cx="1989376" cy="1994918"/>
          </a:xfrm>
          <a:prstGeom prst="rect">
            <a:avLst/>
          </a:prstGeom>
        </p:spPr>
      </p:pic>
    </p:spTree>
    <p:extLst>
      <p:ext uri="{BB962C8B-B14F-4D97-AF65-F5344CB8AC3E}">
        <p14:creationId xmlns:p14="http://schemas.microsoft.com/office/powerpoint/2010/main" val="1407781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Installation</a:t>
            </a:r>
            <a:endParaRPr dirty="0"/>
          </a:p>
        </p:txBody>
      </p:sp>
      <p:pic>
        <p:nvPicPr>
          <p:cNvPr id="9" name="Picture 8">
            <a:extLst>
              <a:ext uri="{FF2B5EF4-FFF2-40B4-BE49-F238E27FC236}">
                <a16:creationId xmlns:a16="http://schemas.microsoft.com/office/drawing/2014/main" id="{A17ADBB6-810D-4C9F-BF54-E21964569C76}"/>
              </a:ext>
            </a:extLst>
          </p:cNvPr>
          <p:cNvPicPr>
            <a:picLocks noChangeAspect="1"/>
          </p:cNvPicPr>
          <p:nvPr/>
        </p:nvPicPr>
        <p:blipFill>
          <a:blip r:embed="rId3"/>
          <a:stretch>
            <a:fillRect/>
          </a:stretch>
        </p:blipFill>
        <p:spPr>
          <a:xfrm>
            <a:off x="1563174" y="1547997"/>
            <a:ext cx="6407118" cy="4581870"/>
          </a:xfrm>
          <a:prstGeom prst="rect">
            <a:avLst/>
          </a:prstGeom>
        </p:spPr>
      </p:pic>
    </p:spTree>
    <p:extLst>
      <p:ext uri="{BB962C8B-B14F-4D97-AF65-F5344CB8AC3E}">
        <p14:creationId xmlns:p14="http://schemas.microsoft.com/office/powerpoint/2010/main" val="2893916146"/>
      </p:ext>
    </p:extLst>
  </p:cSld>
  <p:clrMapOvr>
    <a:masterClrMapping/>
  </p:clrMapOvr>
</p:sld>
</file>

<file path=ppt/theme/theme1.xml><?xml version="1.0" encoding="utf-8"?>
<a:theme xmlns:a="http://schemas.openxmlformats.org/drawingml/2006/main" name="CF-geo">
  <a:themeElements>
    <a:clrScheme name="Kaktus 2">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D"/>
      </a:accent5>
      <a:accent6>
        <a:srgbClr val="E7B900"/>
      </a:accent6>
      <a:hlink>
        <a:srgbClr val="D4876C"/>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TotalTime>
  <Words>2723</Words>
  <Application>Microsoft Office PowerPoint</Application>
  <PresentationFormat>On-screen Show (4:3)</PresentationFormat>
  <Paragraphs>390</Paragraphs>
  <Slides>68</Slides>
  <Notes>68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68</vt:i4>
      </vt:variant>
    </vt:vector>
  </HeadingPairs>
  <TitlesOfParts>
    <vt:vector size="80" baseType="lpstr">
      <vt:lpstr>Consolas-Bold</vt:lpstr>
      <vt:lpstr>Arial Black</vt:lpstr>
      <vt:lpstr>Calibri</vt:lpstr>
      <vt:lpstr>Consolas</vt:lpstr>
      <vt:lpstr>Calibri-Bold</vt:lpstr>
      <vt:lpstr>Century Gothic</vt:lpstr>
      <vt:lpstr>Wingdings-Regular</vt:lpstr>
      <vt:lpstr>Arial</vt:lpstr>
      <vt:lpstr>Verdana</vt:lpstr>
      <vt:lpstr>Consolas-Italic</vt:lpstr>
      <vt:lpstr>Arial Narrow</vt:lpstr>
      <vt:lpstr>CF-geo</vt:lpstr>
      <vt:lpstr>Centre de formation géomatique suisse – organisation romande</vt:lpstr>
      <vt:lpstr>Module BXX «gestion d’entreprise»</vt:lpstr>
      <vt:lpstr>Introduction</vt:lpstr>
      <vt:lpstr>Introduction</vt:lpstr>
      <vt:lpstr>Introduction</vt:lpstr>
      <vt:lpstr>Introduction</vt:lpstr>
      <vt:lpstr>Introduction</vt:lpstr>
      <vt:lpstr>Introduction</vt:lpstr>
      <vt:lpstr>Installation</vt:lpstr>
      <vt:lpstr>EXERCICE</vt:lpstr>
      <vt:lpstr>Création d'une base de données</vt:lpstr>
      <vt:lpstr>Création d’une table</vt:lpstr>
      <vt:lpstr>Création d’une table</vt:lpstr>
      <vt:lpstr>Type de géométrie</vt:lpstr>
      <vt:lpstr>EXERCICE</vt:lpstr>
      <vt:lpstr>PgAdmin</vt:lpstr>
      <vt:lpstr>PgAdmin</vt:lpstr>
      <vt:lpstr>PgAdmin</vt:lpstr>
      <vt:lpstr>EXERCICE</vt:lpstr>
      <vt:lpstr>Type de géométrie</vt:lpstr>
      <vt:lpstr>Index spatiaux</vt:lpstr>
      <vt:lpstr>Index spatiaux</vt:lpstr>
      <vt:lpstr>Index spatiaux</vt:lpstr>
      <vt:lpstr>géométrie</vt:lpstr>
      <vt:lpstr>géométrie</vt:lpstr>
      <vt:lpstr>géométrie</vt:lpstr>
      <vt:lpstr>géométrie</vt:lpstr>
      <vt:lpstr>Création de géométrie </vt:lpstr>
      <vt:lpstr>Création de géométrie </vt:lpstr>
      <vt:lpstr>Création de géométrie </vt:lpstr>
      <vt:lpstr>EXERCICE</vt:lpstr>
      <vt:lpstr>EXERCICE</vt:lpstr>
      <vt:lpstr>EXERCICE</vt:lpstr>
      <vt:lpstr>EXERCICE</vt:lpstr>
      <vt:lpstr>EXERCICE</vt:lpstr>
      <vt:lpstr>EXERCICE</vt:lpstr>
      <vt:lpstr>Chargement des données</vt:lpstr>
      <vt:lpstr>Chargement des données</vt:lpstr>
      <vt:lpstr>Géométrie</vt:lpstr>
      <vt:lpstr>Géométrie</vt:lpstr>
      <vt:lpstr>EXERCICE</vt:lpstr>
      <vt:lpstr>EXERCICE</vt:lpstr>
      <vt:lpstr>EXERCICE</vt:lpstr>
      <vt:lpstr>EXERCICE</vt:lpstr>
      <vt:lpstr>EXERCICE</vt:lpstr>
      <vt:lpstr>Relations spatiales</vt:lpstr>
      <vt:lpstr>Type de géométrie</vt:lpstr>
      <vt:lpstr>Relations spatiales</vt:lpstr>
      <vt:lpstr>EXERCICE</vt:lpstr>
      <vt:lpstr>EXERCICE</vt:lpstr>
      <vt:lpstr>EXERCICE</vt:lpstr>
      <vt:lpstr>EXERCICE</vt:lpstr>
      <vt:lpstr>EXERCICE</vt:lpstr>
      <vt:lpstr>Jointure spatiales</vt:lpstr>
      <vt:lpstr>Jointure spatiales</vt:lpstr>
      <vt:lpstr>EXERCICE</vt:lpstr>
      <vt:lpstr>EXERCICE</vt:lpstr>
      <vt:lpstr>EXERCICE</vt:lpstr>
      <vt:lpstr>geography</vt:lpstr>
      <vt:lpstr>geography</vt:lpstr>
      <vt:lpstr>geography</vt:lpstr>
      <vt:lpstr>geography</vt:lpstr>
      <vt:lpstr>geography</vt:lpstr>
      <vt:lpstr>geography</vt:lpstr>
      <vt:lpstr>geography</vt:lpstr>
      <vt:lpstr>geography</vt:lpstr>
      <vt:lpstr>geography</vt:lpstr>
      <vt:lpstr>Centre de formation géomatique suisse – organisation romande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Centre de formation géomatique suisse – organisation romande</dc:title>
  <dc:creator>Ciana Nicolas</dc:creator>
  <cp:lastModifiedBy>Régis Longchamp</cp:lastModifiedBy>
  <cp:revision>20</cp:revision>
  <dcterms:created xsi:type="dcterms:W3CDTF">2004-12-11T12:33:55Z</dcterms:created>
  <dcterms:modified xsi:type="dcterms:W3CDTF">2022-01-24T20:23:25Z</dcterms:modified>
</cp:coreProperties>
</file>